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71" r:id="rId2"/>
    <p:sldId id="272" r:id="rId3"/>
    <p:sldId id="273" r:id="rId4"/>
    <p:sldId id="256" r:id="rId5"/>
    <p:sldId id="277" r:id="rId6"/>
    <p:sldId id="278" r:id="rId7"/>
    <p:sldId id="279" r:id="rId8"/>
    <p:sldId id="280" r:id="rId9"/>
    <p:sldId id="274" r:id="rId10"/>
    <p:sldId id="260" r:id="rId11"/>
    <p:sldId id="261" r:id="rId12"/>
    <p:sldId id="281" r:id="rId13"/>
    <p:sldId id="262" r:id="rId14"/>
    <p:sldId id="263" r:id="rId15"/>
    <p:sldId id="282" r:id="rId16"/>
    <p:sldId id="264" r:id="rId17"/>
    <p:sldId id="265" r:id="rId18"/>
    <p:sldId id="266" r:id="rId19"/>
    <p:sldId id="267" r:id="rId20"/>
    <p:sldId id="270" r:id="rId21"/>
    <p:sldId id="275" r:id="rId22"/>
    <p:sldId id="268" r:id="rId23"/>
    <p:sldId id="283" r:id="rId24"/>
    <p:sldId id="27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3DFF"/>
    <a:srgbClr val="049FF7"/>
    <a:srgbClr val="FFB6FC"/>
    <a:srgbClr val="FF36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67"/>
    <p:restoredTop sz="83066"/>
  </p:normalViewPr>
  <p:slideViewPr>
    <p:cSldViewPr snapToGrid="0" snapToObjects="1">
      <p:cViewPr>
        <p:scale>
          <a:sx n="74" d="100"/>
          <a:sy n="74" d="100"/>
        </p:scale>
        <p:origin x="1768" y="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9521F9-27C8-B941-B0D7-13CEDE7530A0}" type="datetimeFigureOut">
              <a:rPr lang="en-US" smtClean="0"/>
              <a:t>11/16/17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F16CC0-3606-324C-8E1B-6E7D8ABDE4F2}" type="slidenum">
              <a:rPr lang="en-US" smtClean="0"/>
              <a:t>‹#›</a:t>
            </a:fld>
            <a:endParaRPr lang="en-US"/>
          </a:p>
        </p:txBody>
      </p:sp>
    </p:spTree>
    <p:extLst>
      <p:ext uri="{BB962C8B-B14F-4D97-AF65-F5344CB8AC3E}">
        <p14:creationId xmlns:p14="http://schemas.microsoft.com/office/powerpoint/2010/main" val="4704903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F16CC0-3606-324C-8E1B-6E7D8ABDE4F2}" type="slidenum">
              <a:rPr lang="en-US" smtClean="0"/>
              <a:t>1</a:t>
            </a:fld>
            <a:endParaRPr lang="en-US"/>
          </a:p>
        </p:txBody>
      </p:sp>
    </p:spTree>
    <p:extLst>
      <p:ext uri="{BB962C8B-B14F-4D97-AF65-F5344CB8AC3E}">
        <p14:creationId xmlns:p14="http://schemas.microsoft.com/office/powerpoint/2010/main" val="16577577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 takeaway: Algorithms are more than rule-based</a:t>
            </a:r>
            <a:r>
              <a:rPr lang="en-US" baseline="0" dirty="0" smtClean="0"/>
              <a:t> mechanism that fulfill requests! They direct our conduct and shape our individual decisions and thus shape our society</a:t>
            </a:r>
            <a:endParaRPr lang="en-US" dirty="0" smtClean="0"/>
          </a:p>
          <a:p>
            <a:r>
              <a:rPr lang="en-US" dirty="0" smtClean="0"/>
              <a:t>Transition</a:t>
            </a:r>
            <a:r>
              <a:rPr lang="en-US" baseline="0" dirty="0" smtClean="0"/>
              <a:t> from </a:t>
            </a:r>
            <a:r>
              <a:rPr lang="en-US" baseline="0" dirty="0" err="1" smtClean="0"/>
              <a:t>prev</a:t>
            </a:r>
            <a:r>
              <a:rPr lang="en-US" baseline="0" dirty="0" smtClean="0"/>
              <a:t> slide: So, let’s see what algorithms are and why they are imp here</a:t>
            </a:r>
          </a:p>
          <a:p>
            <a:r>
              <a:rPr lang="en-US" baseline="0" dirty="0" smtClean="0"/>
              <a:t>Transition to next slide: Let’s look at examples of some algorithms and some hiccups with those examples. As I go through these examples, I will also share the agonistic point of view. And I’ll share examples that Kate shared in her work and others that I found. All of this to broaden our minds about how we think of algorithms and their role in our lives, in our society.</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Heading: </a:t>
            </a:r>
            <a:r>
              <a:rPr lang="en-US" dirty="0" smtClean="0"/>
              <a:t>Algorithms are more than rule-based</a:t>
            </a:r>
            <a:r>
              <a:rPr lang="en-US" baseline="0" dirty="0" smtClean="0"/>
              <a:t> mechanism that fulfill requests! However, they are governing agents as they choose between competing and conflicting data objects. In doing so they direct our conduct and shape our individual decisions and thus shape our society.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Next slide heading: “[don’t] conceive of algorithms as abstract technical achievements but</a:t>
            </a:r>
            <a:r>
              <a:rPr lang="mr-IN" baseline="0" dirty="0" smtClean="0"/>
              <a:t>…</a:t>
            </a:r>
            <a:r>
              <a:rPr lang="en-US" baseline="0" dirty="0" smtClean="0"/>
              <a:t> unpack the warm human and institutional choices behind these cold mechanisms”</a:t>
            </a:r>
          </a:p>
          <a:p>
            <a:r>
              <a:rPr lang="en-US" baseline="0" dirty="0" smtClean="0"/>
              <a:t>Body: n/a</a:t>
            </a:r>
          </a:p>
          <a:p>
            <a:pPr marL="171450" indent="-171450">
              <a:buFontTx/>
              <a:buChar char="-"/>
            </a:pPr>
            <a:r>
              <a:rPr lang="en-US" baseline="0" dirty="0" smtClean="0"/>
              <a:t>Algorithms are calculation engines making autocratic decisions between variables to produce a single variable</a:t>
            </a:r>
          </a:p>
          <a:p>
            <a:pPr marL="171450" indent="-171450">
              <a:buFontTx/>
              <a:buChar char="-"/>
            </a:pPr>
            <a:r>
              <a:rPr lang="en-US" baseline="0" dirty="0" smtClean="0"/>
              <a:t>But they become governing agents as they make choices between different data points and present us with one clear answer. It’s basically a set of processes and techniques to direct our conduct</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60F16CC0-3606-324C-8E1B-6E7D8ABDE4F2}" type="slidenum">
              <a:rPr lang="en-US" smtClean="0"/>
              <a:t>11</a:t>
            </a:fld>
            <a:endParaRPr lang="en-US"/>
          </a:p>
        </p:txBody>
      </p:sp>
    </p:spTree>
    <p:extLst>
      <p:ext uri="{BB962C8B-B14F-4D97-AF65-F5344CB8AC3E}">
        <p14:creationId xmlns:p14="http://schemas.microsoft.com/office/powerpoint/2010/main" val="1607495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 takeaway: Algorithms are more than rule-based</a:t>
            </a:r>
            <a:r>
              <a:rPr lang="en-US" baseline="0" dirty="0" smtClean="0"/>
              <a:t> mechanism that fulfill requests! They direct our conduct and shape our individual decisions and thus shape our society</a:t>
            </a:r>
            <a:endParaRPr lang="en-US" dirty="0" smtClean="0"/>
          </a:p>
          <a:p>
            <a:r>
              <a:rPr lang="en-US" dirty="0" smtClean="0"/>
              <a:t>Transition</a:t>
            </a:r>
            <a:r>
              <a:rPr lang="en-US" baseline="0" dirty="0" smtClean="0"/>
              <a:t> from </a:t>
            </a:r>
            <a:r>
              <a:rPr lang="en-US" baseline="0" dirty="0" err="1" smtClean="0"/>
              <a:t>prev</a:t>
            </a:r>
            <a:r>
              <a:rPr lang="en-US" baseline="0" dirty="0" smtClean="0"/>
              <a:t> slide: So, let’s see what algorithms are and why they are imp here</a:t>
            </a:r>
          </a:p>
          <a:p>
            <a:r>
              <a:rPr lang="en-US" baseline="0" dirty="0" smtClean="0"/>
              <a:t>Transition to next slide: Let’s look at examples of some algorithms and some hiccups with those examples. As I go through these examples, I will also share the agonistic point of view. And I’ll share examples that Kate shared in her work and others that I found. All of this to broaden our minds about how we think of algorithms and their role in our lives, in our society.</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Heading: </a:t>
            </a:r>
            <a:r>
              <a:rPr lang="en-US" dirty="0" smtClean="0"/>
              <a:t>Algorithms are more than rule-based</a:t>
            </a:r>
            <a:r>
              <a:rPr lang="en-US" baseline="0" dirty="0" smtClean="0"/>
              <a:t> mechanism that fulfill requests! However, they are governing agents as they choose between competing and conflicting data objects. In doing so they direct our conduct and shape our individual decisions and thus shape our society.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Next slide heading: “[don’t] conceive of algorithms as abstract technical achievements but</a:t>
            </a:r>
            <a:r>
              <a:rPr lang="mr-IN" baseline="0" dirty="0" smtClean="0"/>
              <a:t>…</a:t>
            </a:r>
            <a:r>
              <a:rPr lang="en-US" baseline="0" dirty="0" smtClean="0"/>
              <a:t> unpack the warm human and institutional choices behind these cold mechanisms”</a:t>
            </a:r>
          </a:p>
          <a:p>
            <a:r>
              <a:rPr lang="en-US" baseline="0" dirty="0" smtClean="0"/>
              <a:t>Body: n/a</a:t>
            </a:r>
          </a:p>
          <a:p>
            <a:pPr marL="171450" indent="-171450">
              <a:buFontTx/>
              <a:buChar char="-"/>
            </a:pPr>
            <a:r>
              <a:rPr lang="en-US" baseline="0" dirty="0" smtClean="0"/>
              <a:t>Algorithms are calculation engines making autocratic decisions between variables to produce a single variable</a:t>
            </a:r>
          </a:p>
          <a:p>
            <a:pPr marL="171450" indent="-171450">
              <a:buFontTx/>
              <a:buChar char="-"/>
            </a:pPr>
            <a:r>
              <a:rPr lang="en-US" baseline="0" dirty="0" smtClean="0"/>
              <a:t>But they become governing agents as they make choices between different data points and present us with one clear answer. It’s basically a set of processes and techniques to direct our conduct</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60F16CC0-3606-324C-8E1B-6E7D8ABDE4F2}" type="slidenum">
              <a:rPr lang="en-US" smtClean="0"/>
              <a:t>12</a:t>
            </a:fld>
            <a:endParaRPr lang="en-US"/>
          </a:p>
        </p:txBody>
      </p:sp>
    </p:spTree>
    <p:extLst>
      <p:ext uri="{BB962C8B-B14F-4D97-AF65-F5344CB8AC3E}">
        <p14:creationId xmlns:p14="http://schemas.microsoft.com/office/powerpoint/2010/main" val="19685072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 takeaway:</a:t>
            </a:r>
          </a:p>
          <a:p>
            <a:r>
              <a:rPr lang="en-US" dirty="0" smtClean="0"/>
              <a:t>Transition</a:t>
            </a:r>
            <a:r>
              <a:rPr lang="en-US" baseline="0" dirty="0" smtClean="0"/>
              <a:t> from </a:t>
            </a:r>
            <a:r>
              <a:rPr lang="en-US" baseline="0" dirty="0" err="1" smtClean="0"/>
              <a:t>prev</a:t>
            </a:r>
            <a:r>
              <a:rPr lang="en-US" baseline="0" dirty="0" smtClean="0"/>
              <a:t> slide: So, let’s start with Amazon</a:t>
            </a:r>
          </a:p>
          <a:p>
            <a:r>
              <a:rPr lang="en-US" baseline="0" dirty="0" smtClean="0"/>
              <a:t>Transition to next slide:</a:t>
            </a:r>
          </a:p>
          <a:p>
            <a:endParaRPr lang="en-US" baseline="0" dirty="0" smtClean="0"/>
          </a:p>
          <a:p>
            <a:r>
              <a:rPr lang="en-US" baseline="0" dirty="0" smtClean="0"/>
              <a:t>Heading: ”Other Customers Also Bought</a:t>
            </a:r>
            <a:r>
              <a:rPr lang="mr-IN" baseline="0" dirty="0" smtClean="0"/>
              <a:t>…</a:t>
            </a:r>
            <a:r>
              <a:rPr lang="en-US" baseline="0" dirty="0" smtClean="0"/>
              <a:t>”</a:t>
            </a:r>
          </a:p>
          <a:p>
            <a:r>
              <a:rPr lang="en-US" baseline="0" dirty="0" smtClean="0"/>
              <a:t>Body: </a:t>
            </a:r>
          </a:p>
          <a:p>
            <a:r>
              <a:rPr lang="en-US" baseline="0" dirty="0" smtClean="0"/>
              <a:t>[Show picture]</a:t>
            </a:r>
          </a:p>
          <a:p>
            <a:pPr marL="171450" indent="-171450">
              <a:buFontTx/>
              <a:buChar char="-"/>
            </a:pPr>
            <a:r>
              <a:rPr lang="en-US" baseline="0" dirty="0" smtClean="0"/>
              <a:t>So Kate gives an example of a women who buys a certain book on data. And amazon gives her recommendation for other purchases. And the shopper is amused thinking about ‘who are these people buying these books together and why are they doing so? And why does Amazon think that she would also want to buy these books that are on different topics, esp. because the choices don’t make sense to her?’ </a:t>
            </a:r>
          </a:p>
          <a:p>
            <a:pPr marL="171450" indent="-171450">
              <a:buFontTx/>
              <a:buChar char="-"/>
            </a:pPr>
            <a:r>
              <a:rPr lang="en-US" baseline="0" dirty="0" smtClean="0"/>
              <a:t>But we don’t know this. Amazon’s algorithm is not transparent. We don’t know how they work.</a:t>
            </a:r>
          </a:p>
          <a:p>
            <a:pPr marL="171450" indent="-171450">
              <a:buFontTx/>
              <a:buChar char="-"/>
            </a:pPr>
            <a:r>
              <a:rPr lang="en-US" baseline="0" dirty="0" smtClean="0"/>
              <a:t>In fact, Crawford says, some senior AMZ developers may not be able to tell us exactly how the imagined community of customers was created and how it has changed over time</a:t>
            </a:r>
          </a:p>
          <a:p>
            <a:pPr marL="171450" indent="-171450">
              <a:buFontTx/>
              <a:buChar char="-"/>
            </a:pPr>
            <a:r>
              <a:rPr lang="en-US" baseline="0" dirty="0" smtClean="0"/>
              <a:t>However, n providing this recommendation, Amazon is ’both invoking and claiming to know a public with which we are invited to feel an </a:t>
            </a:r>
            <a:r>
              <a:rPr lang="en-US" baseline="0" dirty="0" err="1" smtClean="0"/>
              <a:t>affiinity</a:t>
            </a:r>
            <a:r>
              <a:rPr lang="en-US" baseline="0" dirty="0" smtClean="0"/>
              <a:t>’. Basically, they are championing for this imagined community that ‘may overlap with or have nothing to do whatsoever to do with the community the user sought out’</a:t>
            </a:r>
          </a:p>
          <a:p>
            <a:pPr marL="171450" indent="-171450">
              <a:buFontTx/>
              <a:buChar char="-"/>
            </a:pPr>
            <a:r>
              <a:rPr lang="en-US" baseline="0" dirty="0" smtClean="0"/>
              <a:t>We don’t know it’s membership. It’s concerns. Whether or not these specific people loved or hated these books. There is just a simple consensus presented: frequently purchased together books! For Netflix, it’s the same the ‘movies recommended based on similar users’</a:t>
            </a:r>
          </a:p>
          <a:p>
            <a:pPr marL="171450" indent="-171450">
              <a:buFontTx/>
              <a:buChar char="-"/>
            </a:pPr>
            <a:r>
              <a:rPr lang="en-US" baseline="0" dirty="0" smtClean="0"/>
              <a:t>From an agonism </a:t>
            </a:r>
            <a:r>
              <a:rPr lang="en-US" baseline="0" dirty="0" err="1" smtClean="0"/>
              <a:t>pov</a:t>
            </a:r>
            <a:r>
              <a:rPr lang="en-US" baseline="0" dirty="0" smtClean="0"/>
              <a:t>, this is an issue because we aren’t told the narrative but just a simple consensus!</a:t>
            </a:r>
          </a:p>
          <a:p>
            <a:pPr marL="171450" indent="-171450">
              <a:buFontTx/>
              <a:buChar char="-"/>
            </a:pP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60F16CC0-3606-324C-8E1B-6E7D8ABDE4F2}" type="slidenum">
              <a:rPr lang="en-US" smtClean="0"/>
              <a:t>13</a:t>
            </a:fld>
            <a:endParaRPr lang="en-US"/>
          </a:p>
        </p:txBody>
      </p:sp>
    </p:spTree>
    <p:extLst>
      <p:ext uri="{BB962C8B-B14F-4D97-AF65-F5344CB8AC3E}">
        <p14:creationId xmlns:p14="http://schemas.microsoft.com/office/powerpoint/2010/main" val="603061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 takeaway:</a:t>
            </a:r>
          </a:p>
          <a:p>
            <a:r>
              <a:rPr lang="en-US" dirty="0" smtClean="0"/>
              <a:t>Transition</a:t>
            </a:r>
            <a:r>
              <a:rPr lang="en-US" baseline="0" dirty="0" smtClean="0"/>
              <a:t> from </a:t>
            </a:r>
            <a:r>
              <a:rPr lang="en-US" baseline="0" dirty="0" err="1" smtClean="0"/>
              <a:t>prev</a:t>
            </a:r>
            <a:r>
              <a:rPr lang="en-US" baseline="0" dirty="0" smtClean="0"/>
              <a:t> slide:</a:t>
            </a:r>
          </a:p>
          <a:p>
            <a:r>
              <a:rPr lang="en-US" baseline="0" dirty="0" smtClean="0"/>
              <a:t>Transition to next slide:</a:t>
            </a:r>
          </a:p>
          <a:p>
            <a:endParaRPr lang="en-US" baseline="0" dirty="0" smtClean="0"/>
          </a:p>
          <a:p>
            <a:r>
              <a:rPr lang="en-US" baseline="0" dirty="0" smtClean="0"/>
              <a:t>Heading: Buying your way into the Amazon’s Top Selling Books or NYT Bestsellers lists</a:t>
            </a:r>
          </a:p>
          <a:p>
            <a:r>
              <a:rPr lang="en-US" baseline="0" dirty="0" smtClean="0"/>
              <a:t>Body: </a:t>
            </a:r>
          </a:p>
          <a:p>
            <a:pPr marL="171450" indent="-171450">
              <a:buFontTx/>
              <a:buChar char="-"/>
            </a:pPr>
            <a:r>
              <a:rPr lang="en-US" baseline="0" dirty="0" smtClean="0"/>
              <a:t>Humans can game the system.</a:t>
            </a:r>
          </a:p>
          <a:p>
            <a:pPr marL="171450" indent="-171450">
              <a:buFontTx/>
              <a:buChar char="-"/>
            </a:pPr>
            <a:r>
              <a:rPr lang="en-US" baseline="0" dirty="0" smtClean="0"/>
              <a:t>Kate Crawford gives examples of how publishers give out free books, how authors and publishers review their own books, attack that of competitors, become Top Amazon Reviewer and bias the ratings</a:t>
            </a:r>
          </a:p>
          <a:p>
            <a:pPr marL="171450" indent="-171450">
              <a:buFontTx/>
              <a:buChar char="-"/>
            </a:pPr>
            <a:r>
              <a:rPr lang="en-US" baseline="0" dirty="0" smtClean="0"/>
              <a:t>Now Amazon, NYT or the Times 100 probably revise their algorithms frequently to account for this</a:t>
            </a:r>
          </a:p>
          <a:p>
            <a:pPr marL="171450" indent="-171450">
              <a:buFontTx/>
              <a:buChar char="-"/>
            </a:pPr>
            <a:r>
              <a:rPr lang="en-US" baseline="0" dirty="0" smtClean="0"/>
              <a:t>But we are deprived of the narrative behind these algorithms and how they change and how they function</a:t>
            </a:r>
          </a:p>
          <a:p>
            <a:pPr marL="171450" indent="-171450">
              <a:buFontTx/>
              <a:buChar char="-"/>
            </a:pPr>
            <a:r>
              <a:rPr lang="en-US" baseline="0" dirty="0" smtClean="0"/>
              <a:t>And from an agonism </a:t>
            </a:r>
            <a:r>
              <a:rPr lang="en-US" baseline="0" dirty="0" err="1" smtClean="0"/>
              <a:t>pov</a:t>
            </a:r>
            <a:r>
              <a:rPr lang="en-US" baseline="0" dirty="0" smtClean="0"/>
              <a:t>, this deprivation of narrative, opaqueness, lack of discourse, inability to question authority, is an issue</a:t>
            </a:r>
          </a:p>
        </p:txBody>
      </p:sp>
      <p:sp>
        <p:nvSpPr>
          <p:cNvPr id="4" name="Slide Number Placeholder 3"/>
          <p:cNvSpPr>
            <a:spLocks noGrp="1"/>
          </p:cNvSpPr>
          <p:nvPr>
            <p:ph type="sldNum" sz="quarter" idx="10"/>
          </p:nvPr>
        </p:nvSpPr>
        <p:spPr/>
        <p:txBody>
          <a:bodyPr/>
          <a:lstStyle/>
          <a:p>
            <a:fld id="{60F16CC0-3606-324C-8E1B-6E7D8ABDE4F2}" type="slidenum">
              <a:rPr lang="en-US" smtClean="0"/>
              <a:t>14</a:t>
            </a:fld>
            <a:endParaRPr lang="en-US"/>
          </a:p>
        </p:txBody>
      </p:sp>
    </p:spTree>
    <p:extLst>
      <p:ext uri="{BB962C8B-B14F-4D97-AF65-F5344CB8AC3E}">
        <p14:creationId xmlns:p14="http://schemas.microsoft.com/office/powerpoint/2010/main" val="433166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 takeaway:</a:t>
            </a:r>
          </a:p>
          <a:p>
            <a:r>
              <a:rPr lang="en-US" dirty="0" smtClean="0"/>
              <a:t>Transition</a:t>
            </a:r>
            <a:r>
              <a:rPr lang="en-US" baseline="0" dirty="0" smtClean="0"/>
              <a:t> from </a:t>
            </a:r>
            <a:r>
              <a:rPr lang="en-US" baseline="0" dirty="0" err="1" smtClean="0"/>
              <a:t>prev</a:t>
            </a:r>
            <a:r>
              <a:rPr lang="en-US" baseline="0" dirty="0" smtClean="0"/>
              <a:t> slide:</a:t>
            </a:r>
          </a:p>
          <a:p>
            <a:r>
              <a:rPr lang="en-US" baseline="0" dirty="0" smtClean="0"/>
              <a:t>Transition to next slide:</a:t>
            </a:r>
          </a:p>
          <a:p>
            <a:endParaRPr lang="en-US" baseline="0" dirty="0" smtClean="0"/>
          </a:p>
          <a:p>
            <a:r>
              <a:rPr lang="en-US" baseline="0" dirty="0" smtClean="0"/>
              <a:t>Heading: Buying your way into the Amazon’s Top Selling Books or NYT Bestsellers lists</a:t>
            </a:r>
          </a:p>
          <a:p>
            <a:r>
              <a:rPr lang="en-US" baseline="0" dirty="0" smtClean="0"/>
              <a:t>Body: </a:t>
            </a:r>
          </a:p>
          <a:p>
            <a:pPr marL="171450" indent="-171450">
              <a:buFontTx/>
              <a:buChar char="-"/>
            </a:pPr>
            <a:r>
              <a:rPr lang="en-US" baseline="0" dirty="0" smtClean="0"/>
              <a:t>Humans can game the system.</a:t>
            </a:r>
          </a:p>
          <a:p>
            <a:pPr marL="171450" indent="-171450">
              <a:buFontTx/>
              <a:buChar char="-"/>
            </a:pPr>
            <a:r>
              <a:rPr lang="en-US" baseline="0" dirty="0" smtClean="0"/>
              <a:t>Kate Crawford gives examples of how publishers give out free books, how authors and publishers review their own books, attack that of competitors, become Top Amazon Reviewer and bias the ratings</a:t>
            </a:r>
          </a:p>
          <a:p>
            <a:pPr marL="171450" indent="-171450">
              <a:buFontTx/>
              <a:buChar char="-"/>
            </a:pPr>
            <a:r>
              <a:rPr lang="en-US" baseline="0" dirty="0" smtClean="0"/>
              <a:t>Now Amazon, NYT or the Times 100 probably revise their algorithms frequently to account for this</a:t>
            </a:r>
          </a:p>
          <a:p>
            <a:pPr marL="171450" indent="-171450">
              <a:buFontTx/>
              <a:buChar char="-"/>
            </a:pPr>
            <a:r>
              <a:rPr lang="en-US" baseline="0" dirty="0" smtClean="0"/>
              <a:t>But we are deprived of the narrative behind these algorithms and how they change and how they function</a:t>
            </a:r>
          </a:p>
          <a:p>
            <a:pPr marL="171450" indent="-171450">
              <a:buFontTx/>
              <a:buChar char="-"/>
            </a:pPr>
            <a:r>
              <a:rPr lang="en-US" baseline="0" dirty="0" smtClean="0"/>
              <a:t>And from an agonism </a:t>
            </a:r>
            <a:r>
              <a:rPr lang="en-US" baseline="0" dirty="0" err="1" smtClean="0"/>
              <a:t>pov</a:t>
            </a:r>
            <a:r>
              <a:rPr lang="en-US" baseline="0" dirty="0" smtClean="0"/>
              <a:t>, this deprivation of narrative, opaqueness, lack of discourse, inability to question authority, is an issue</a:t>
            </a:r>
          </a:p>
        </p:txBody>
      </p:sp>
      <p:sp>
        <p:nvSpPr>
          <p:cNvPr id="4" name="Slide Number Placeholder 3"/>
          <p:cNvSpPr>
            <a:spLocks noGrp="1"/>
          </p:cNvSpPr>
          <p:nvPr>
            <p:ph type="sldNum" sz="quarter" idx="10"/>
          </p:nvPr>
        </p:nvSpPr>
        <p:spPr/>
        <p:txBody>
          <a:bodyPr/>
          <a:lstStyle/>
          <a:p>
            <a:fld id="{60F16CC0-3606-324C-8E1B-6E7D8ABDE4F2}" type="slidenum">
              <a:rPr lang="en-US" smtClean="0"/>
              <a:t>15</a:t>
            </a:fld>
            <a:endParaRPr lang="en-US"/>
          </a:p>
        </p:txBody>
      </p:sp>
    </p:spTree>
    <p:extLst>
      <p:ext uri="{BB962C8B-B14F-4D97-AF65-F5344CB8AC3E}">
        <p14:creationId xmlns:p14="http://schemas.microsoft.com/office/powerpoint/2010/main" val="154592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 takeaway:</a:t>
            </a:r>
          </a:p>
          <a:p>
            <a:r>
              <a:rPr lang="en-US" dirty="0" smtClean="0"/>
              <a:t>Transition</a:t>
            </a:r>
            <a:r>
              <a:rPr lang="en-US" baseline="0" dirty="0" smtClean="0"/>
              <a:t> from </a:t>
            </a:r>
            <a:r>
              <a:rPr lang="en-US" baseline="0" dirty="0" err="1" smtClean="0"/>
              <a:t>prev</a:t>
            </a:r>
            <a:r>
              <a:rPr lang="en-US" baseline="0" dirty="0" smtClean="0"/>
              <a:t> slide:</a:t>
            </a:r>
          </a:p>
          <a:p>
            <a:r>
              <a:rPr lang="en-US" baseline="0" dirty="0" smtClean="0"/>
              <a:t>Transition to next slide:</a:t>
            </a:r>
          </a:p>
          <a:p>
            <a:endParaRPr lang="en-US" baseline="0" dirty="0" smtClean="0"/>
          </a:p>
          <a:p>
            <a:r>
              <a:rPr lang="en-US" baseline="0" dirty="0" smtClean="0"/>
              <a:t>Heading: Google’s PageRank: Democratic or Plutocratic</a:t>
            </a:r>
          </a:p>
          <a:p>
            <a:r>
              <a:rPr lang="en-US" baseline="0" dirty="0" smtClean="0"/>
              <a:t>Body:</a:t>
            </a:r>
          </a:p>
          <a:p>
            <a:pPr marL="171450" indent="-171450">
              <a:buFontTx/>
              <a:buChar char="-"/>
            </a:pPr>
            <a:r>
              <a:rPr lang="en-US" baseline="0" dirty="0" smtClean="0"/>
              <a:t>One could argue that Google’s </a:t>
            </a:r>
            <a:r>
              <a:rPr lang="en-US" baseline="0" dirty="0" err="1" smtClean="0"/>
              <a:t>PageRanking</a:t>
            </a:r>
            <a:r>
              <a:rPr lang="en-US" baseline="0" dirty="0" smtClean="0"/>
              <a:t> system is democratic</a:t>
            </a:r>
          </a:p>
          <a:p>
            <a:pPr marL="171450" indent="-171450">
              <a:buFontTx/>
              <a:buChar char="-"/>
            </a:pPr>
            <a:r>
              <a:rPr lang="en-US" baseline="0" dirty="0" smtClean="0"/>
              <a:t>However, it supports the prominence of things that are already powerful and visible. And powerful people and institutions can powerfully manipulate them.</a:t>
            </a:r>
          </a:p>
          <a:p>
            <a:pPr marL="171450" indent="-171450">
              <a:buFontTx/>
              <a:buChar char="-"/>
            </a:pPr>
            <a:r>
              <a:rPr lang="en-US" baseline="0" dirty="0" smtClean="0"/>
              <a:t>From agonism </a:t>
            </a:r>
            <a:r>
              <a:rPr lang="en-US" baseline="0" dirty="0" err="1" smtClean="0"/>
              <a:t>pov</a:t>
            </a:r>
            <a:r>
              <a:rPr lang="en-US" baseline="0" dirty="0" smtClean="0"/>
              <a:t>, we need to see algorithm as not divorced from people and institutions. We need to not just see the design of the algorithm but also the power dynamics at play</a:t>
            </a:r>
          </a:p>
        </p:txBody>
      </p:sp>
      <p:sp>
        <p:nvSpPr>
          <p:cNvPr id="4" name="Slide Number Placeholder 3"/>
          <p:cNvSpPr>
            <a:spLocks noGrp="1"/>
          </p:cNvSpPr>
          <p:nvPr>
            <p:ph type="sldNum" sz="quarter" idx="10"/>
          </p:nvPr>
        </p:nvSpPr>
        <p:spPr/>
        <p:txBody>
          <a:bodyPr/>
          <a:lstStyle/>
          <a:p>
            <a:fld id="{60F16CC0-3606-324C-8E1B-6E7D8ABDE4F2}" type="slidenum">
              <a:rPr lang="en-US" smtClean="0"/>
              <a:t>16</a:t>
            </a:fld>
            <a:endParaRPr lang="en-US"/>
          </a:p>
        </p:txBody>
      </p:sp>
    </p:spTree>
    <p:extLst>
      <p:ext uri="{BB962C8B-B14F-4D97-AF65-F5344CB8AC3E}">
        <p14:creationId xmlns:p14="http://schemas.microsoft.com/office/powerpoint/2010/main" val="13414444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 takeaway:</a:t>
            </a:r>
          </a:p>
          <a:p>
            <a:r>
              <a:rPr lang="en-US" dirty="0" smtClean="0"/>
              <a:t>Transition</a:t>
            </a:r>
            <a:r>
              <a:rPr lang="en-US" baseline="0" dirty="0" smtClean="0"/>
              <a:t> from </a:t>
            </a:r>
            <a:r>
              <a:rPr lang="en-US" baseline="0" dirty="0" err="1" smtClean="0"/>
              <a:t>prev</a:t>
            </a:r>
            <a:r>
              <a:rPr lang="en-US" baseline="0" dirty="0" smtClean="0"/>
              <a:t> slide:</a:t>
            </a:r>
          </a:p>
          <a:p>
            <a:r>
              <a:rPr lang="en-US" baseline="0" dirty="0" smtClean="0"/>
              <a:t>Transition to next slide:</a:t>
            </a:r>
          </a:p>
          <a:p>
            <a:endParaRPr lang="en-US" baseline="0" dirty="0" smtClean="0"/>
          </a:p>
          <a:p>
            <a:r>
              <a:rPr lang="en-US" baseline="0" dirty="0" smtClean="0"/>
              <a:t>Heading: Reddit’s big </a:t>
            </a:r>
            <a:r>
              <a:rPr lang="en-US" baseline="0" dirty="0" err="1" smtClean="0"/>
              <a:t>controversty</a:t>
            </a:r>
            <a:r>
              <a:rPr lang="en-US" baseline="0" dirty="0" smtClean="0"/>
              <a:t>. “We were wrong”</a:t>
            </a:r>
            <a:r>
              <a:rPr lang="mr-IN" baseline="0" dirty="0" smtClean="0"/>
              <a:t>…</a:t>
            </a:r>
            <a:r>
              <a:rPr lang="en-US" baseline="0" dirty="0" smtClean="0"/>
              <a:t> “Reddit learns to be sensitive to its own power”</a:t>
            </a:r>
          </a:p>
          <a:p>
            <a:r>
              <a:rPr lang="en-US" baseline="0" dirty="0" smtClean="0"/>
              <a:t>Body:</a:t>
            </a:r>
          </a:p>
          <a:p>
            <a:pPr marL="171450" indent="-171450">
              <a:buFontTx/>
              <a:buChar char="-"/>
            </a:pPr>
            <a:r>
              <a:rPr lang="en-US" baseline="0" dirty="0" smtClean="0"/>
              <a:t>Another example from Crawford is the </a:t>
            </a:r>
            <a:r>
              <a:rPr lang="en-US" baseline="0" dirty="0" err="1" smtClean="0"/>
              <a:t>reddit</a:t>
            </a:r>
            <a:r>
              <a:rPr lang="en-US" baseline="0" dirty="0" smtClean="0"/>
              <a:t> controversy at the time of the </a:t>
            </a:r>
            <a:r>
              <a:rPr lang="en-US" baseline="0" dirty="0" err="1" smtClean="0"/>
              <a:t>boston</a:t>
            </a:r>
            <a:r>
              <a:rPr lang="en-US" baseline="0" dirty="0" smtClean="0"/>
              <a:t> marathon bombing. </a:t>
            </a:r>
          </a:p>
          <a:p>
            <a:pPr marL="171450" indent="-171450">
              <a:buFontTx/>
              <a:buChar char="-"/>
            </a:pPr>
            <a:r>
              <a:rPr lang="en-US" baseline="0" dirty="0" smtClean="0"/>
              <a:t>Pic 1: When the tragic event happened in Boston 4yrs ago, Reddit community was engaged right away. </a:t>
            </a:r>
          </a:p>
          <a:p>
            <a:pPr marL="171450" indent="-171450">
              <a:buFontTx/>
              <a:buChar char="-"/>
            </a:pPr>
            <a:r>
              <a:rPr lang="en-US" baseline="0" dirty="0" smtClean="0"/>
              <a:t>Pic 2: The power of the people was called upon to </a:t>
            </a:r>
            <a:r>
              <a:rPr lang="en-US" baseline="0" dirty="0" err="1" smtClean="0"/>
              <a:t>idenitfy</a:t>
            </a:r>
            <a:r>
              <a:rPr lang="en-US" baseline="0" dirty="0" smtClean="0"/>
              <a:t> the bomber</a:t>
            </a:r>
          </a:p>
          <a:p>
            <a:pPr marL="171450" indent="-171450">
              <a:buFontTx/>
              <a:buChar char="-"/>
            </a:pPr>
            <a:r>
              <a:rPr lang="en-US" baseline="0" dirty="0" smtClean="0"/>
              <a:t>Pic 3: Not long after, a suspect was identified.  “omg</a:t>
            </a:r>
            <a:r>
              <a:rPr lang="mr-IN" baseline="0" dirty="0" smtClean="0"/>
              <a:t>…</a:t>
            </a:r>
            <a:r>
              <a:rPr lang="en-US" baseline="0" dirty="0" smtClean="0"/>
              <a:t> it is the missing student” referring to Sunil </a:t>
            </a:r>
            <a:r>
              <a:rPr lang="en-US" baseline="0" dirty="0" err="1" smtClean="0"/>
              <a:t>Tripathi</a:t>
            </a:r>
            <a:r>
              <a:rPr lang="en-US" baseline="0" dirty="0" smtClean="0"/>
              <a:t>, a Brown University student</a:t>
            </a:r>
          </a:p>
          <a:p>
            <a:pPr marL="171450" indent="-171450">
              <a:buFontTx/>
              <a:buChar char="-"/>
            </a:pPr>
            <a:r>
              <a:rPr lang="en-US" baseline="0" dirty="0" smtClean="0"/>
              <a:t>Pic 4: The theory picked up as many people starting buying into it. </a:t>
            </a:r>
            <a:r>
              <a:rPr lang="en-US" baseline="0" dirty="0" err="1" smtClean="0"/>
              <a:t>Upvotes</a:t>
            </a:r>
            <a:r>
              <a:rPr lang="en-US" baseline="0" dirty="0" smtClean="0"/>
              <a:t>. Retweets. Lots of attention. New theories reinforcing the original one.</a:t>
            </a:r>
          </a:p>
          <a:p>
            <a:pPr marL="171450" indent="-171450">
              <a:buFontTx/>
              <a:buChar char="-"/>
            </a:pPr>
            <a:r>
              <a:rPr lang="en-US" baseline="0" dirty="0" smtClean="0"/>
              <a:t>Pic 5: And the theory soon become fact: “Boston </a:t>
            </a:r>
            <a:r>
              <a:rPr lang="en-US" baseline="0" dirty="0" err="1" smtClean="0"/>
              <a:t>Polic</a:t>
            </a:r>
            <a:r>
              <a:rPr lang="en-US" baseline="0" dirty="0" smtClean="0"/>
              <a:t> </a:t>
            </a:r>
            <a:r>
              <a:rPr lang="en-US" baseline="0" dirty="0" err="1" smtClean="0"/>
              <a:t>Dept</a:t>
            </a:r>
            <a:r>
              <a:rPr lang="en-US" baseline="0" dirty="0" smtClean="0"/>
              <a:t> has identified the names. </a:t>
            </a:r>
            <a:r>
              <a:rPr lang="en-US" baseline="0" dirty="0" err="1" smtClean="0"/>
              <a:t>Suscrupt</a:t>
            </a:r>
            <a:r>
              <a:rPr lang="en-US" baseline="0" dirty="0" smtClean="0"/>
              <a:t> 2: Sunil </a:t>
            </a:r>
            <a:r>
              <a:rPr lang="en-US" baseline="0" dirty="0" err="1" smtClean="0"/>
              <a:t>Tripathi</a:t>
            </a:r>
            <a:r>
              <a:rPr lang="en-US" baseline="0" dirty="0" smtClean="0"/>
              <a:t>”</a:t>
            </a:r>
          </a:p>
          <a:p>
            <a:pPr marL="171450" indent="-171450">
              <a:buFontTx/>
              <a:buChar char="-"/>
            </a:pPr>
            <a:r>
              <a:rPr lang="en-US" baseline="0" dirty="0" smtClean="0"/>
              <a:t>Pic 6: The theory was, of course, shortly after proven false. And three weeks later, Sunil’s body was found in a river in RI</a:t>
            </a:r>
          </a:p>
          <a:p>
            <a:pPr marL="171450" indent="-171450">
              <a:buFontTx/>
              <a:buChar char="-"/>
            </a:pPr>
            <a:r>
              <a:rPr lang="en-US" baseline="0" dirty="0" smtClean="0"/>
              <a:t>Pic 7: Reddit issued an official apologies to Sunil </a:t>
            </a:r>
            <a:r>
              <a:rPr lang="en-US" baseline="0" dirty="0" err="1" smtClean="0"/>
              <a:t>Tripathi’s</a:t>
            </a:r>
            <a:r>
              <a:rPr lang="en-US" baseline="0" dirty="0" smtClean="0"/>
              <a:t> family for the </a:t>
            </a:r>
            <a:r>
              <a:rPr lang="en-US" baseline="0" dirty="0" err="1" smtClean="0"/>
              <a:t>witchhunt</a:t>
            </a:r>
            <a:r>
              <a:rPr lang="en-US" baseline="0" dirty="0" smtClean="0"/>
              <a:t> and all the pain, accusations that </a:t>
            </a:r>
            <a:r>
              <a:rPr lang="en-US" baseline="0" dirty="0" err="1" smtClean="0"/>
              <a:t>accompained</a:t>
            </a:r>
            <a:r>
              <a:rPr lang="en-US" baseline="0" dirty="0" smtClean="0"/>
              <a:t> it.</a:t>
            </a:r>
          </a:p>
          <a:p>
            <a:pPr marL="171450" indent="-171450">
              <a:buFontTx/>
              <a:buChar char="-"/>
            </a:pPr>
            <a:r>
              <a:rPr lang="en-US" baseline="0" dirty="0" smtClean="0"/>
              <a:t>Pic 8: The very nature of the Reddit algorithm was it was seeking a consensus, something against agonism. It was seeking consensus in different ways and providing that consensus in real-time to people furthering the effect of the ‘theory’. A reinforcing loop that damaged Sunil </a:t>
            </a:r>
            <a:r>
              <a:rPr lang="en-US" baseline="0" dirty="0" err="1" smtClean="0"/>
              <a:t>Tripathi’s</a:t>
            </a:r>
            <a:r>
              <a:rPr lang="en-US" baseline="0" dirty="0" smtClean="0"/>
              <a:t> family and pushed Reddit to issue an statement about this failure</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60F16CC0-3606-324C-8E1B-6E7D8ABDE4F2}" type="slidenum">
              <a:rPr lang="en-US" smtClean="0"/>
              <a:t>17</a:t>
            </a:fld>
            <a:endParaRPr lang="en-US"/>
          </a:p>
        </p:txBody>
      </p:sp>
    </p:spTree>
    <p:extLst>
      <p:ext uri="{BB962C8B-B14F-4D97-AF65-F5344CB8AC3E}">
        <p14:creationId xmlns:p14="http://schemas.microsoft.com/office/powerpoint/2010/main" val="1133044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 takeaway:</a:t>
            </a:r>
          </a:p>
          <a:p>
            <a:r>
              <a:rPr lang="en-US" dirty="0" smtClean="0"/>
              <a:t>Transition</a:t>
            </a:r>
            <a:r>
              <a:rPr lang="en-US" baseline="0" dirty="0" smtClean="0"/>
              <a:t> from </a:t>
            </a:r>
            <a:r>
              <a:rPr lang="en-US" baseline="0" dirty="0" err="1" smtClean="0"/>
              <a:t>prev</a:t>
            </a:r>
            <a:r>
              <a:rPr lang="en-US" baseline="0" dirty="0" smtClean="0"/>
              <a:t> slide:</a:t>
            </a:r>
          </a:p>
          <a:p>
            <a:r>
              <a:rPr lang="en-US" baseline="0" dirty="0" smtClean="0"/>
              <a:t>Transition to next slide:</a:t>
            </a:r>
          </a:p>
          <a:p>
            <a:endParaRPr lang="en-US" baseline="0" dirty="0" smtClean="0"/>
          </a:p>
          <a:p>
            <a:r>
              <a:rPr lang="en-US" baseline="0" dirty="0" smtClean="0"/>
              <a:t>Heading: Twitter + Trump</a:t>
            </a:r>
          </a:p>
          <a:p>
            <a:r>
              <a:rPr lang="en-US" baseline="0" dirty="0" smtClean="0"/>
              <a:t>Body: Ban, ban ban. But not. Don’t want to ban him. People raised issues. Caused twitter to push out a statement and revise their policy about banning people.</a:t>
            </a:r>
          </a:p>
          <a:p>
            <a:r>
              <a:rPr lang="en-US" baseline="0" dirty="0" smtClean="0"/>
              <a:t>This transparency led to a public discourse and revealed more info about twitter as an organization.</a:t>
            </a:r>
          </a:p>
        </p:txBody>
      </p:sp>
      <p:sp>
        <p:nvSpPr>
          <p:cNvPr id="4" name="Slide Number Placeholder 3"/>
          <p:cNvSpPr>
            <a:spLocks noGrp="1"/>
          </p:cNvSpPr>
          <p:nvPr>
            <p:ph type="sldNum" sz="quarter" idx="10"/>
          </p:nvPr>
        </p:nvSpPr>
        <p:spPr/>
        <p:txBody>
          <a:bodyPr/>
          <a:lstStyle/>
          <a:p>
            <a:fld id="{60F16CC0-3606-324C-8E1B-6E7D8ABDE4F2}" type="slidenum">
              <a:rPr lang="en-US" smtClean="0"/>
              <a:t>18</a:t>
            </a:fld>
            <a:endParaRPr lang="en-US"/>
          </a:p>
        </p:txBody>
      </p:sp>
    </p:spTree>
    <p:extLst>
      <p:ext uri="{BB962C8B-B14F-4D97-AF65-F5344CB8AC3E}">
        <p14:creationId xmlns:p14="http://schemas.microsoft.com/office/powerpoint/2010/main" val="5448800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 takeaway:</a:t>
            </a:r>
          </a:p>
          <a:p>
            <a:r>
              <a:rPr lang="en-US" dirty="0" smtClean="0"/>
              <a:t>Transition</a:t>
            </a:r>
            <a:r>
              <a:rPr lang="en-US" baseline="0" dirty="0" smtClean="0"/>
              <a:t> from </a:t>
            </a:r>
            <a:r>
              <a:rPr lang="en-US" baseline="0" dirty="0" err="1" smtClean="0"/>
              <a:t>prev</a:t>
            </a:r>
            <a:r>
              <a:rPr lang="en-US" baseline="0" dirty="0" smtClean="0"/>
              <a:t> slide:</a:t>
            </a:r>
          </a:p>
          <a:p>
            <a:r>
              <a:rPr lang="en-US" baseline="0" dirty="0" smtClean="0"/>
              <a:t>Transition to next slide:</a:t>
            </a:r>
          </a:p>
          <a:p>
            <a:endParaRPr lang="en-US" baseline="0" dirty="0" smtClean="0"/>
          </a:p>
          <a:p>
            <a:r>
              <a:rPr lang="en-US" baseline="0" dirty="0" smtClean="0"/>
              <a:t>Heading: Million Dollar Blocks!</a:t>
            </a:r>
          </a:p>
          <a:p>
            <a:r>
              <a:rPr lang="en-US" baseline="0" dirty="0" smtClean="0"/>
              <a:t>Body:</a:t>
            </a:r>
          </a:p>
          <a:p>
            <a:r>
              <a:rPr lang="en-US" baseline="0" dirty="0" smtClean="0"/>
              <a:t>Show:</a:t>
            </a:r>
          </a:p>
          <a:p>
            <a:r>
              <a:rPr lang="en-US" baseline="0" dirty="0" smtClean="0"/>
              <a:t>“Where Does Crime Occur?”</a:t>
            </a:r>
          </a:p>
          <a:p>
            <a:r>
              <a:rPr lang="en-US" baseline="0" dirty="0" smtClean="0"/>
              <a:t>Change to</a:t>
            </a:r>
          </a:p>
          <a:p>
            <a:pPr marL="171450" indent="-171450">
              <a:buFontTx/>
              <a:buChar char="-"/>
            </a:pPr>
            <a:r>
              <a:rPr lang="en-US" baseline="0" dirty="0" smtClean="0"/>
              <a:t>“Where Does the Prison Population Live”</a:t>
            </a:r>
          </a:p>
          <a:p>
            <a:pPr marL="171450" indent="-171450">
              <a:buFontTx/>
              <a:buChar char="-"/>
            </a:pPr>
            <a:r>
              <a:rPr lang="en-US" baseline="0" dirty="0" smtClean="0"/>
              <a:t>In changing this question, the designer of this project enabled her team and us to ask different questions about crime rate. Where are we spending money to incarcerate people? What do these area look like? Who lives there? </a:t>
            </a:r>
          </a:p>
          <a:p>
            <a:pPr marL="171450" indent="-171450">
              <a:buFontTx/>
              <a:buChar char="-"/>
            </a:pPr>
            <a:r>
              <a:rPr lang="en-US" baseline="0" dirty="0" smtClean="0"/>
              <a:t>In doing so, MBD revealed previously obscure details in the process of crime and incarceration. And with this revelation makes these details available for debate and investigation. </a:t>
            </a:r>
          </a:p>
          <a:p>
            <a:pPr marL="171450" indent="-171450">
              <a:buFontTx/>
              <a:buChar char="-"/>
            </a:pPr>
            <a:r>
              <a:rPr lang="en-US" baseline="0" dirty="0" smtClean="0"/>
              <a:t>MBD’s goal was not to seek the right solution but to find the right problem </a:t>
            </a:r>
          </a:p>
          <a:p>
            <a:pPr marL="171450" indent="-171450">
              <a:buFontTx/>
              <a:buChar char="-"/>
            </a:pPr>
            <a:r>
              <a:rPr lang="en-US" baseline="0" dirty="0" smtClean="0"/>
              <a:t>Very much in line with the objective of </a:t>
            </a:r>
            <a:r>
              <a:rPr lang="en-US" baseline="0" dirty="0" err="1" smtClean="0"/>
              <a:t>agnoism</a:t>
            </a:r>
            <a:r>
              <a:rPr lang="en-US" baseline="0" dirty="0" smtClean="0"/>
              <a:t>, to look beyond current structures and prompt us to have a new discourse, find new practices, new questions to answers. </a:t>
            </a:r>
          </a:p>
        </p:txBody>
      </p:sp>
      <p:sp>
        <p:nvSpPr>
          <p:cNvPr id="4" name="Slide Number Placeholder 3"/>
          <p:cNvSpPr>
            <a:spLocks noGrp="1"/>
          </p:cNvSpPr>
          <p:nvPr>
            <p:ph type="sldNum" sz="quarter" idx="10"/>
          </p:nvPr>
        </p:nvSpPr>
        <p:spPr/>
        <p:txBody>
          <a:bodyPr/>
          <a:lstStyle/>
          <a:p>
            <a:fld id="{60F16CC0-3606-324C-8E1B-6E7D8ABDE4F2}" type="slidenum">
              <a:rPr lang="en-US" smtClean="0"/>
              <a:t>19</a:t>
            </a:fld>
            <a:endParaRPr lang="en-US"/>
          </a:p>
        </p:txBody>
      </p:sp>
    </p:spTree>
    <p:extLst>
      <p:ext uri="{BB962C8B-B14F-4D97-AF65-F5344CB8AC3E}">
        <p14:creationId xmlns:p14="http://schemas.microsoft.com/office/powerpoint/2010/main" val="7969926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 takeaway:</a:t>
            </a:r>
          </a:p>
          <a:p>
            <a:r>
              <a:rPr lang="en-US" dirty="0" smtClean="0"/>
              <a:t>Transition</a:t>
            </a:r>
            <a:r>
              <a:rPr lang="en-US" baseline="0" dirty="0" smtClean="0"/>
              <a:t> from </a:t>
            </a:r>
            <a:r>
              <a:rPr lang="en-US" baseline="0" dirty="0" err="1" smtClean="0"/>
              <a:t>prev</a:t>
            </a:r>
            <a:r>
              <a:rPr lang="en-US" baseline="0" dirty="0" smtClean="0"/>
              <a:t> slide:</a:t>
            </a:r>
          </a:p>
          <a:p>
            <a:r>
              <a:rPr lang="en-US" baseline="0" dirty="0" smtClean="0"/>
              <a:t>Transition to next slide:</a:t>
            </a:r>
          </a:p>
          <a:p>
            <a:endParaRPr lang="en-US" baseline="0" dirty="0" smtClean="0"/>
          </a:p>
          <a:p>
            <a:r>
              <a:rPr lang="en-US" baseline="0" dirty="0" smtClean="0"/>
              <a:t>Heading:</a:t>
            </a:r>
          </a:p>
          <a:p>
            <a:r>
              <a:rPr lang="en-US" baseline="0" dirty="0" smtClean="0"/>
              <a:t>Body:</a:t>
            </a:r>
          </a:p>
        </p:txBody>
      </p:sp>
      <p:sp>
        <p:nvSpPr>
          <p:cNvPr id="4" name="Slide Number Placeholder 3"/>
          <p:cNvSpPr>
            <a:spLocks noGrp="1"/>
          </p:cNvSpPr>
          <p:nvPr>
            <p:ph type="sldNum" sz="quarter" idx="10"/>
          </p:nvPr>
        </p:nvSpPr>
        <p:spPr/>
        <p:txBody>
          <a:bodyPr/>
          <a:lstStyle/>
          <a:p>
            <a:fld id="{60F16CC0-3606-324C-8E1B-6E7D8ABDE4F2}" type="slidenum">
              <a:rPr lang="en-US" smtClean="0"/>
              <a:t>20</a:t>
            </a:fld>
            <a:endParaRPr lang="en-US"/>
          </a:p>
        </p:txBody>
      </p:sp>
    </p:spTree>
    <p:extLst>
      <p:ext uri="{BB962C8B-B14F-4D97-AF65-F5344CB8AC3E}">
        <p14:creationId xmlns:p14="http://schemas.microsoft.com/office/powerpoint/2010/main" val="315195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What is </a:t>
            </a:r>
            <a:r>
              <a:rPr lang="en-US" dirty="0" err="1" smtClean="0"/>
              <a:t>agnoism</a:t>
            </a:r>
            <a:endParaRPr lang="en-US" dirty="0" smtClean="0"/>
          </a:p>
          <a:p>
            <a:pPr marL="228600" indent="-228600">
              <a:buAutoNum type="arabicPeriod"/>
            </a:pPr>
            <a:r>
              <a:rPr lang="en-US" dirty="0" smtClean="0"/>
              <a:t>What</a:t>
            </a:r>
            <a:r>
              <a:rPr lang="en-US" baseline="0" dirty="0" smtClean="0"/>
              <a:t> do current algorithms looks like? Are they agonistic? Should they be?</a:t>
            </a:r>
          </a:p>
          <a:p>
            <a:pPr marL="228600" indent="-228600">
              <a:buAutoNum type="arabicPeriod"/>
            </a:pPr>
            <a:r>
              <a:rPr lang="en-US" baseline="0" dirty="0" smtClean="0"/>
              <a:t>How can we use </a:t>
            </a:r>
            <a:r>
              <a:rPr lang="en-US" baseline="0" dirty="0" err="1" smtClean="0"/>
              <a:t>agnoism</a:t>
            </a:r>
            <a:r>
              <a:rPr lang="en-US" baseline="0" dirty="0" smtClean="0"/>
              <a:t> in our work as data visualizers?</a:t>
            </a:r>
          </a:p>
          <a:p>
            <a:pPr marL="228600" indent="-228600">
              <a:buAutoNum type="arabicPeriod"/>
            </a:pPr>
            <a:r>
              <a:rPr lang="en-US" baseline="0" dirty="0" smtClean="0"/>
              <a:t>Question</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60F16CC0-3606-324C-8E1B-6E7D8ABDE4F2}" type="slidenum">
              <a:rPr lang="en-US" smtClean="0"/>
              <a:t>2</a:t>
            </a:fld>
            <a:endParaRPr lang="en-US"/>
          </a:p>
        </p:txBody>
      </p:sp>
    </p:spTree>
    <p:extLst>
      <p:ext uri="{BB962C8B-B14F-4D97-AF65-F5344CB8AC3E}">
        <p14:creationId xmlns:p14="http://schemas.microsoft.com/office/powerpoint/2010/main" val="807520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 takeaway:</a:t>
            </a:r>
          </a:p>
          <a:p>
            <a:r>
              <a:rPr lang="en-US" dirty="0" smtClean="0"/>
              <a:t>Transition</a:t>
            </a:r>
            <a:r>
              <a:rPr lang="en-US" baseline="0" dirty="0" smtClean="0"/>
              <a:t> from </a:t>
            </a:r>
            <a:r>
              <a:rPr lang="en-US" baseline="0" dirty="0" err="1" smtClean="0"/>
              <a:t>prev</a:t>
            </a:r>
            <a:r>
              <a:rPr lang="en-US" baseline="0" dirty="0" smtClean="0"/>
              <a:t> slide:</a:t>
            </a:r>
          </a:p>
          <a:p>
            <a:r>
              <a:rPr lang="en-US" baseline="0" dirty="0" smtClean="0"/>
              <a:t>Transition to next slide:</a:t>
            </a:r>
          </a:p>
          <a:p>
            <a:endParaRPr lang="en-US" baseline="0" dirty="0" smtClean="0"/>
          </a:p>
          <a:p>
            <a:r>
              <a:rPr lang="en-US" baseline="0" dirty="0" smtClean="0"/>
              <a:t>Heading: Agonistic Design Principles For Self</a:t>
            </a:r>
          </a:p>
          <a:p>
            <a:r>
              <a:rPr lang="en-US" baseline="0" dirty="0" smtClean="0"/>
              <a:t>Body:</a:t>
            </a:r>
          </a:p>
          <a:p>
            <a:pPr marL="171450" indent="-171450">
              <a:buFontTx/>
              <a:buChar char="-"/>
            </a:pPr>
            <a:r>
              <a:rPr lang="en-US" baseline="0" dirty="0" smtClean="0"/>
              <a:t>Seek truth not resolution</a:t>
            </a:r>
          </a:p>
          <a:p>
            <a:pPr marL="171450" indent="-171450">
              <a:buFontTx/>
              <a:buChar char="-"/>
            </a:pPr>
            <a:r>
              <a:rPr lang="en-US" baseline="0" dirty="0" smtClean="0"/>
              <a:t>Honor and hold multiple truths, through time: there is no one true</a:t>
            </a:r>
          </a:p>
          <a:p>
            <a:pPr marL="171450" indent="-171450">
              <a:buFontTx/>
              <a:buChar char="-"/>
            </a:pPr>
            <a:r>
              <a:rPr lang="en-US" baseline="0" dirty="0" smtClean="0"/>
              <a:t>Make peace with the conflict in your gut: don’t let fear and uncomfortableness be the source of decision-making. Make decisions out of love, out for quest for truth</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60F16CC0-3606-324C-8E1B-6E7D8ABDE4F2}" type="slidenum">
              <a:rPr lang="en-US" smtClean="0"/>
              <a:t>22</a:t>
            </a:fld>
            <a:endParaRPr lang="en-US"/>
          </a:p>
        </p:txBody>
      </p:sp>
    </p:spTree>
    <p:extLst>
      <p:ext uri="{BB962C8B-B14F-4D97-AF65-F5344CB8AC3E}">
        <p14:creationId xmlns:p14="http://schemas.microsoft.com/office/powerpoint/2010/main" val="2966779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 takeaway:</a:t>
            </a:r>
          </a:p>
          <a:p>
            <a:r>
              <a:rPr lang="en-US" dirty="0" smtClean="0"/>
              <a:t>Transition</a:t>
            </a:r>
            <a:r>
              <a:rPr lang="en-US" baseline="0" dirty="0" smtClean="0"/>
              <a:t> from </a:t>
            </a:r>
            <a:r>
              <a:rPr lang="en-US" baseline="0" dirty="0" err="1" smtClean="0"/>
              <a:t>prev</a:t>
            </a:r>
            <a:r>
              <a:rPr lang="en-US" baseline="0" dirty="0" smtClean="0"/>
              <a:t> slide:</a:t>
            </a:r>
          </a:p>
          <a:p>
            <a:r>
              <a:rPr lang="en-US" baseline="0" dirty="0" smtClean="0"/>
              <a:t>Transition to next slide:</a:t>
            </a:r>
          </a:p>
          <a:p>
            <a:endParaRPr lang="en-US" baseline="0" dirty="0" smtClean="0"/>
          </a:p>
          <a:p>
            <a:r>
              <a:rPr lang="en-US" baseline="0" dirty="0" smtClean="0"/>
              <a:t>Heading:</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Body: Agonistic Design Principles For Our Work/Institutions.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How are we or the product pushing the public discourse? Do we bring differences forward?</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What information and evidence are we providing to push the discourse?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How do we reveal the assumptions and actions that shape power relationships and influence?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How do we challenge those assumptions and actions?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What new trajectories for actions are we setting?</a:t>
            </a:r>
          </a:p>
        </p:txBody>
      </p:sp>
      <p:sp>
        <p:nvSpPr>
          <p:cNvPr id="4" name="Slide Number Placeholder 3"/>
          <p:cNvSpPr>
            <a:spLocks noGrp="1"/>
          </p:cNvSpPr>
          <p:nvPr>
            <p:ph type="sldNum" sz="quarter" idx="10"/>
          </p:nvPr>
        </p:nvSpPr>
        <p:spPr/>
        <p:txBody>
          <a:bodyPr/>
          <a:lstStyle/>
          <a:p>
            <a:fld id="{60F16CC0-3606-324C-8E1B-6E7D8ABDE4F2}" type="slidenum">
              <a:rPr lang="en-US" smtClean="0"/>
              <a:t>23</a:t>
            </a:fld>
            <a:endParaRPr lang="en-US"/>
          </a:p>
        </p:txBody>
      </p:sp>
    </p:spTree>
    <p:extLst>
      <p:ext uri="{BB962C8B-B14F-4D97-AF65-F5344CB8AC3E}">
        <p14:creationId xmlns:p14="http://schemas.microsoft.com/office/powerpoint/2010/main" val="17997541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Take 30seconds to reflect</a:t>
            </a:r>
            <a:r>
              <a:rPr lang="en-US" baseline="0" dirty="0" smtClean="0"/>
              <a:t> on your census project. What was agonistic and what wasn’t?</a:t>
            </a:r>
            <a:endParaRPr lang="en-US" dirty="0" smtClean="0"/>
          </a:p>
          <a:p>
            <a:pPr marL="171450" indent="-171450">
              <a:buFontTx/>
              <a:buChar char="-"/>
            </a:pPr>
            <a:r>
              <a:rPr lang="en-US" dirty="0" smtClean="0"/>
              <a:t>What am I </a:t>
            </a:r>
            <a:r>
              <a:rPr lang="en-US" smtClean="0"/>
              <a:t>missing</a:t>
            </a:r>
            <a:r>
              <a:rPr lang="en-US" baseline="0" smtClean="0"/>
              <a:t> here from the paper?</a:t>
            </a:r>
            <a:endParaRPr lang="en-US" dirty="0" smtClean="0"/>
          </a:p>
        </p:txBody>
      </p:sp>
      <p:sp>
        <p:nvSpPr>
          <p:cNvPr id="4" name="Slide Number Placeholder 3"/>
          <p:cNvSpPr>
            <a:spLocks noGrp="1"/>
          </p:cNvSpPr>
          <p:nvPr>
            <p:ph type="sldNum" sz="quarter" idx="10"/>
          </p:nvPr>
        </p:nvSpPr>
        <p:spPr/>
        <p:txBody>
          <a:bodyPr/>
          <a:lstStyle/>
          <a:p>
            <a:fld id="{60F16CC0-3606-324C-8E1B-6E7D8ABDE4F2}" type="slidenum">
              <a:rPr lang="en-US" smtClean="0"/>
              <a:t>24</a:t>
            </a:fld>
            <a:endParaRPr lang="en-US"/>
          </a:p>
        </p:txBody>
      </p:sp>
    </p:spTree>
    <p:extLst>
      <p:ext uri="{BB962C8B-B14F-4D97-AF65-F5344CB8AC3E}">
        <p14:creationId xmlns:p14="http://schemas.microsoft.com/office/powerpoint/2010/main" val="1078831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 takeaway: Introduce agonism as a political theory</a:t>
            </a:r>
            <a:r>
              <a:rPr lang="en-US" baseline="0" dirty="0" smtClean="0"/>
              <a:t> stated by Chantal </a:t>
            </a:r>
            <a:r>
              <a:rPr lang="en-US" baseline="0" dirty="0" err="1" smtClean="0"/>
              <a:t>Mouffes</a:t>
            </a:r>
            <a:r>
              <a:rPr lang="en-US" baseline="0" dirty="0" smtClean="0"/>
              <a:t> </a:t>
            </a:r>
            <a:endParaRPr lang="en-US" dirty="0" smtClean="0"/>
          </a:p>
          <a:p>
            <a:r>
              <a:rPr lang="en-US" dirty="0" smtClean="0"/>
              <a:t>Transition</a:t>
            </a:r>
            <a:r>
              <a:rPr lang="en-US" baseline="0" dirty="0" smtClean="0"/>
              <a:t> from </a:t>
            </a:r>
            <a:r>
              <a:rPr lang="en-US" baseline="0" dirty="0" err="1" smtClean="0"/>
              <a:t>prev</a:t>
            </a:r>
            <a:r>
              <a:rPr lang="en-US" baseline="0" dirty="0" smtClean="0"/>
              <a:t> slide: n/a</a:t>
            </a:r>
          </a:p>
          <a:p>
            <a:r>
              <a:rPr lang="en-US" baseline="0" dirty="0" smtClean="0"/>
              <a:t>Transition to next slide: So we see what agonism is. Let’s dig deeper by contrasting it with Liberalism and other concepts</a:t>
            </a:r>
          </a:p>
          <a:p>
            <a:endParaRPr lang="en-US" baseline="0" dirty="0" smtClean="0"/>
          </a:p>
          <a:p>
            <a:r>
              <a:rPr lang="en-US" baseline="0" dirty="0" smtClean="0"/>
              <a:t>Heading: Agonism is a political theory that emphasizes the positive aspects of certain forms of political conflict</a:t>
            </a:r>
          </a:p>
          <a:p>
            <a:r>
              <a:rPr lang="en-US" baseline="0" dirty="0" smtClean="0"/>
              <a:t>Body:</a:t>
            </a:r>
          </a:p>
          <a:p>
            <a:r>
              <a:rPr lang="en-US" baseline="0" dirty="0" smtClean="0"/>
              <a:t>Key Concepts:</a:t>
            </a:r>
          </a:p>
          <a:p>
            <a:pPr marL="171450" indent="-171450">
              <a:buFontTx/>
              <a:buChar char="-"/>
            </a:pPr>
            <a:r>
              <a:rPr lang="en-US" baseline="0" dirty="0" smtClean="0"/>
              <a:t>Pluralism: Diversity and differences in thought and values</a:t>
            </a:r>
          </a:p>
          <a:p>
            <a:pPr marL="171450" indent="-171450">
              <a:buFontTx/>
              <a:buChar char="-"/>
            </a:pPr>
            <a:r>
              <a:rPr lang="en-US" baseline="0" dirty="0" smtClean="0"/>
              <a:t>Radical difference: Often these differences are Irreconcilable so lets’ treat them as such</a:t>
            </a:r>
          </a:p>
          <a:p>
            <a:pPr marL="171450" indent="-171450">
              <a:buFontTx/>
              <a:buChar char="-"/>
            </a:pPr>
            <a:r>
              <a:rPr lang="en-US" baseline="0" dirty="0" smtClean="0"/>
              <a:t>Mutual admiration with conflict: Respect and value the opponent</a:t>
            </a:r>
          </a:p>
          <a:p>
            <a:pPr marL="171450" indent="-171450">
              <a:buFontTx/>
              <a:buChar char="-"/>
            </a:pPr>
            <a:r>
              <a:rPr lang="en-US" baseline="0" dirty="0" smtClean="0"/>
              <a:t>Consensus not required: No victory is final, not trying to get towards one answer for all</a:t>
            </a:r>
          </a:p>
        </p:txBody>
      </p:sp>
      <p:sp>
        <p:nvSpPr>
          <p:cNvPr id="4" name="Slide Number Placeholder 3"/>
          <p:cNvSpPr>
            <a:spLocks noGrp="1"/>
          </p:cNvSpPr>
          <p:nvPr>
            <p:ph type="sldNum" sz="quarter" idx="10"/>
          </p:nvPr>
        </p:nvSpPr>
        <p:spPr/>
        <p:txBody>
          <a:bodyPr/>
          <a:lstStyle/>
          <a:p>
            <a:fld id="{60F16CC0-3606-324C-8E1B-6E7D8ABDE4F2}" type="slidenum">
              <a:rPr lang="en-US" smtClean="0"/>
              <a:t>4</a:t>
            </a:fld>
            <a:endParaRPr lang="en-US"/>
          </a:p>
        </p:txBody>
      </p:sp>
    </p:spTree>
    <p:extLst>
      <p:ext uri="{BB962C8B-B14F-4D97-AF65-F5344CB8AC3E}">
        <p14:creationId xmlns:p14="http://schemas.microsoft.com/office/powerpoint/2010/main" val="496809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 takeaway: A better understanding of what agonism is through looking at what it isn’t</a:t>
            </a:r>
          </a:p>
          <a:p>
            <a:r>
              <a:rPr lang="en-US" dirty="0" smtClean="0"/>
              <a:t>Transition</a:t>
            </a:r>
            <a:r>
              <a:rPr lang="en-US" baseline="0" dirty="0" smtClean="0"/>
              <a:t> from </a:t>
            </a:r>
            <a:r>
              <a:rPr lang="en-US" baseline="0" dirty="0" err="1" smtClean="0"/>
              <a:t>prev</a:t>
            </a:r>
            <a:r>
              <a:rPr lang="en-US" baseline="0" dirty="0" smtClean="0"/>
              <a:t> slide: So, we saw what it is but let’s try to understand it better. We will get a better understanding of what it is via looking at what it isn’t</a:t>
            </a:r>
          </a:p>
          <a:p>
            <a:r>
              <a:rPr lang="en-US" baseline="0" dirty="0" smtClean="0"/>
              <a:t>Transition to next slide: More concepts to help us see what it isn’t</a:t>
            </a:r>
          </a:p>
          <a:p>
            <a:endParaRPr lang="en-US" baseline="0" dirty="0" smtClean="0"/>
          </a:p>
          <a:p>
            <a:r>
              <a:rPr lang="en-US" baseline="0" dirty="0" smtClean="0"/>
              <a:t>Heading: One of the closely related themes is liberal political theory</a:t>
            </a:r>
          </a:p>
          <a:p>
            <a:r>
              <a:rPr lang="en-US" baseline="0" dirty="0" smtClean="0"/>
              <a:t>Body:</a:t>
            </a:r>
          </a:p>
          <a:p>
            <a:r>
              <a:rPr lang="en-US" baseline="0" dirty="0" smtClean="0"/>
              <a:t>Key concepts in liberal political theory</a:t>
            </a:r>
          </a:p>
          <a:p>
            <a:pPr marL="171450" indent="-171450">
              <a:buFontTx/>
              <a:buChar char="-"/>
            </a:pPr>
            <a:r>
              <a:rPr lang="en-US" baseline="0" dirty="0" smtClean="0"/>
              <a:t>Pluralism: multiplicity of POVs and values</a:t>
            </a:r>
          </a:p>
          <a:p>
            <a:pPr marL="171450" indent="-171450">
              <a:buFontTx/>
              <a:buChar char="-"/>
            </a:pPr>
            <a:r>
              <a:rPr lang="en-US" baseline="0" dirty="0" smtClean="0"/>
              <a:t>Impossible for all to adopt all POVs and values</a:t>
            </a:r>
          </a:p>
          <a:p>
            <a:pPr marL="171450" indent="-171450">
              <a:buFontTx/>
              <a:buChar char="-"/>
            </a:pPr>
            <a:r>
              <a:rPr lang="en-US" baseline="0" dirty="0" smtClean="0"/>
              <a:t>Reconcile differences for harmony between people</a:t>
            </a:r>
          </a:p>
          <a:p>
            <a:pPr marL="171450" indent="-171450">
              <a:buFontTx/>
              <a:buChar char="-"/>
            </a:pPr>
            <a:endParaRPr lang="en-US" baseline="0" dirty="0" smtClean="0"/>
          </a:p>
          <a:p>
            <a:pPr marL="171450" indent="-171450">
              <a:buFontTx/>
              <a:buChar char="-"/>
            </a:pPr>
            <a:r>
              <a:rPr lang="en-US" baseline="0" dirty="0" smtClean="0"/>
              <a:t>CROSS OUT THE LAST PART TO SAY:</a:t>
            </a:r>
          </a:p>
          <a:p>
            <a:pPr marL="628650" lvl="1" indent="-171450">
              <a:buFontTx/>
              <a:buChar char="-"/>
            </a:pPr>
            <a:r>
              <a:rPr lang="en-US" baseline="0" dirty="0" smtClean="0"/>
              <a:t>Agonism would say: Pluralism’s nature is conflictual. Impossible to reconcile. Acknowledge this rather than trying to go for one answer</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Change header to: “not it’s not the same as agonism”</a:t>
            </a:r>
          </a:p>
          <a:p>
            <a:pPr marL="628650" lvl="1"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60F16CC0-3606-324C-8E1B-6E7D8ABDE4F2}" type="slidenum">
              <a:rPr lang="en-US" smtClean="0"/>
              <a:t>5</a:t>
            </a:fld>
            <a:endParaRPr lang="en-US"/>
          </a:p>
        </p:txBody>
      </p:sp>
    </p:spTree>
    <p:extLst>
      <p:ext uri="{BB962C8B-B14F-4D97-AF65-F5344CB8AC3E}">
        <p14:creationId xmlns:p14="http://schemas.microsoft.com/office/powerpoint/2010/main" val="1576780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 takeaway: A better understanding of what agonism is through looking at what it isn’t</a:t>
            </a:r>
          </a:p>
          <a:p>
            <a:r>
              <a:rPr lang="en-US" dirty="0" smtClean="0"/>
              <a:t>Transition</a:t>
            </a:r>
            <a:r>
              <a:rPr lang="en-US" baseline="0" dirty="0" smtClean="0"/>
              <a:t> from </a:t>
            </a:r>
            <a:r>
              <a:rPr lang="en-US" baseline="0" dirty="0" err="1" smtClean="0"/>
              <a:t>prev</a:t>
            </a:r>
            <a:r>
              <a:rPr lang="en-US" baseline="0" dirty="0" smtClean="0"/>
              <a:t> slide: So, we saw what it is but let’s try to understand it better. We will get a better understanding of what it is via looking at what it isn’t</a:t>
            </a:r>
          </a:p>
          <a:p>
            <a:r>
              <a:rPr lang="en-US" baseline="0" dirty="0" smtClean="0"/>
              <a:t>Transition to next slide: More concepts to help us see what it isn’t</a:t>
            </a:r>
          </a:p>
          <a:p>
            <a:endParaRPr lang="en-US" baseline="0" dirty="0" smtClean="0"/>
          </a:p>
          <a:p>
            <a:r>
              <a:rPr lang="en-US" baseline="0" dirty="0" smtClean="0"/>
              <a:t>Heading: One of the closely related themes is liberal political theory</a:t>
            </a:r>
          </a:p>
          <a:p>
            <a:r>
              <a:rPr lang="en-US" baseline="0" dirty="0" smtClean="0"/>
              <a:t>Body:</a:t>
            </a:r>
          </a:p>
          <a:p>
            <a:r>
              <a:rPr lang="en-US" baseline="0" dirty="0" smtClean="0"/>
              <a:t>Key concepts in liberal political theory</a:t>
            </a:r>
          </a:p>
          <a:p>
            <a:pPr marL="171450" indent="-171450">
              <a:buFontTx/>
              <a:buChar char="-"/>
            </a:pPr>
            <a:r>
              <a:rPr lang="en-US" baseline="0" dirty="0" smtClean="0"/>
              <a:t>Pluralism: multiplicity of POVs and values</a:t>
            </a:r>
          </a:p>
          <a:p>
            <a:pPr marL="171450" indent="-171450">
              <a:buFontTx/>
              <a:buChar char="-"/>
            </a:pPr>
            <a:r>
              <a:rPr lang="en-US" baseline="0" dirty="0" smtClean="0"/>
              <a:t>Impossible for all to adopt all POVs and values</a:t>
            </a:r>
          </a:p>
          <a:p>
            <a:pPr marL="171450" indent="-171450">
              <a:buFontTx/>
              <a:buChar char="-"/>
            </a:pPr>
            <a:r>
              <a:rPr lang="en-US" baseline="0" dirty="0" smtClean="0"/>
              <a:t>Reconcile differences for harmony between people</a:t>
            </a:r>
          </a:p>
          <a:p>
            <a:pPr marL="171450" indent="-171450">
              <a:buFontTx/>
              <a:buChar char="-"/>
            </a:pPr>
            <a:endParaRPr lang="en-US" baseline="0" dirty="0" smtClean="0"/>
          </a:p>
          <a:p>
            <a:pPr marL="171450" indent="-171450">
              <a:buFontTx/>
              <a:buChar char="-"/>
            </a:pPr>
            <a:r>
              <a:rPr lang="en-US" baseline="0" dirty="0" smtClean="0"/>
              <a:t>CROSS OUT THE LAST PART TO SAY:</a:t>
            </a:r>
          </a:p>
          <a:p>
            <a:pPr marL="628650" lvl="1" indent="-171450">
              <a:buFontTx/>
              <a:buChar char="-"/>
            </a:pPr>
            <a:r>
              <a:rPr lang="en-US" baseline="0" dirty="0" smtClean="0"/>
              <a:t>Agonism would say: Pluralism’s nature is conflictual. Impossible to reconcile. Acknowledge this rather than trying to go for one answer</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Change header to: “not it’s not the same as agonism”</a:t>
            </a:r>
          </a:p>
          <a:p>
            <a:pPr marL="628650" lvl="1"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60F16CC0-3606-324C-8E1B-6E7D8ABDE4F2}" type="slidenum">
              <a:rPr lang="en-US" smtClean="0"/>
              <a:t>6</a:t>
            </a:fld>
            <a:endParaRPr lang="en-US"/>
          </a:p>
        </p:txBody>
      </p:sp>
    </p:spTree>
    <p:extLst>
      <p:ext uri="{BB962C8B-B14F-4D97-AF65-F5344CB8AC3E}">
        <p14:creationId xmlns:p14="http://schemas.microsoft.com/office/powerpoint/2010/main" val="1958602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 takeaway: We</a:t>
            </a:r>
            <a:r>
              <a:rPr lang="en-US" baseline="0" dirty="0" smtClean="0"/>
              <a:t> look at opponents as adversaries but acknowledge human's antagonist nature</a:t>
            </a:r>
            <a:endParaRPr lang="en-US" dirty="0" smtClean="0"/>
          </a:p>
          <a:p>
            <a:r>
              <a:rPr lang="en-US" dirty="0" smtClean="0"/>
              <a:t>Transition</a:t>
            </a:r>
            <a:r>
              <a:rPr lang="en-US" baseline="0" dirty="0" smtClean="0"/>
              <a:t> from </a:t>
            </a:r>
            <a:r>
              <a:rPr lang="en-US" baseline="0" dirty="0" err="1" smtClean="0"/>
              <a:t>prev</a:t>
            </a:r>
            <a:r>
              <a:rPr lang="en-US" baseline="0" dirty="0" smtClean="0"/>
              <a:t> slide: Here’s one more concept</a:t>
            </a:r>
          </a:p>
          <a:p>
            <a:r>
              <a:rPr lang="en-US" baseline="0" dirty="0" smtClean="0"/>
              <a:t>Transition to next slide: So we’ve looked at some different concepts. Let’s summarize,</a:t>
            </a:r>
          </a:p>
          <a:p>
            <a:endParaRPr lang="en-US" baseline="0" dirty="0" smtClean="0"/>
          </a:p>
          <a:p>
            <a:r>
              <a:rPr lang="en-US" baseline="0" dirty="0" smtClean="0"/>
              <a:t>Heading: Conflicts means there is an opponent and there are different ways to look at opponents</a:t>
            </a:r>
          </a:p>
          <a:p>
            <a:r>
              <a:rPr lang="en-US" baseline="0" dirty="0" smtClean="0"/>
              <a:t>Body: </a:t>
            </a:r>
          </a:p>
          <a:p>
            <a:pPr marL="171450" indent="-171450">
              <a:buFontTx/>
              <a:buChar char="-"/>
            </a:pPr>
            <a:r>
              <a:rPr lang="en-US" baseline="0" dirty="0" smtClean="0"/>
              <a:t>Antagonist: Enemy to be destroyed. Friend vs. Enemy</a:t>
            </a:r>
          </a:p>
          <a:p>
            <a:pPr marL="171450" indent="-171450">
              <a:buFontTx/>
              <a:buChar char="-"/>
            </a:pPr>
            <a:r>
              <a:rPr lang="en-US" baseline="0" dirty="0" smtClean="0"/>
              <a:t>Agonism: Acknowledge opponent’s existence and value it. Adversary. But acknowledges human’s antagonist nature</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60F16CC0-3606-324C-8E1B-6E7D8ABDE4F2}" type="slidenum">
              <a:rPr lang="en-US" smtClean="0"/>
              <a:t>7</a:t>
            </a:fld>
            <a:endParaRPr lang="en-US"/>
          </a:p>
        </p:txBody>
      </p:sp>
    </p:spTree>
    <p:extLst>
      <p:ext uri="{BB962C8B-B14F-4D97-AF65-F5344CB8AC3E}">
        <p14:creationId xmlns:p14="http://schemas.microsoft.com/office/powerpoint/2010/main" val="1083016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 takeaway: So</a:t>
            </a:r>
            <a:r>
              <a:rPr lang="en-US" baseline="0" dirty="0" smtClean="0"/>
              <a:t> to summarize, here’s what agonism is</a:t>
            </a:r>
            <a:endParaRPr lang="en-US" dirty="0" smtClean="0"/>
          </a:p>
          <a:p>
            <a:r>
              <a:rPr lang="en-US" dirty="0" smtClean="0"/>
              <a:t>Transition</a:t>
            </a:r>
            <a:r>
              <a:rPr lang="en-US" baseline="0" dirty="0" smtClean="0"/>
              <a:t> from </a:t>
            </a:r>
            <a:r>
              <a:rPr lang="en-US" baseline="0" dirty="0" err="1" smtClean="0"/>
              <a:t>prev</a:t>
            </a:r>
            <a:r>
              <a:rPr lang="en-US" baseline="0" dirty="0" smtClean="0"/>
              <a:t> slide: We’ve seen the different concepts that might be confused with but aren’t </a:t>
            </a:r>
            <a:r>
              <a:rPr lang="en-US" baseline="0" dirty="0" err="1" smtClean="0"/>
              <a:t>agnoism</a:t>
            </a:r>
            <a:r>
              <a:rPr lang="en-US" baseline="0" dirty="0" smtClean="0"/>
              <a:t>. The nuances to understand it.</a:t>
            </a:r>
          </a:p>
          <a:p>
            <a:r>
              <a:rPr lang="en-US" baseline="0" dirty="0" smtClean="0"/>
              <a:t>Transition to next slide: So now that we know somewhat what agonistic political theory is, let’s look at Kate Crawford’s work. </a:t>
            </a:r>
          </a:p>
          <a:p>
            <a:endParaRPr lang="en-US" baseline="0" dirty="0" smtClean="0"/>
          </a:p>
          <a:p>
            <a:r>
              <a:rPr lang="en-US" baseline="0" dirty="0" smtClean="0"/>
              <a:t>Heading: One more time: What is agonism?</a:t>
            </a:r>
          </a:p>
          <a:p>
            <a:r>
              <a:rPr lang="en-US" baseline="0" dirty="0" smtClean="0"/>
              <a:t>Body:</a:t>
            </a:r>
          </a:p>
          <a:p>
            <a:pPr marL="171450" indent="-171450">
              <a:buFontTx/>
              <a:buChar char="-"/>
            </a:pPr>
            <a:r>
              <a:rPr lang="en-US" baseline="0" dirty="0" smtClean="0"/>
              <a:t>Pluralism = Multiplicity of perspectives and values = lots of differences and divisions</a:t>
            </a:r>
          </a:p>
          <a:p>
            <a:pPr marL="171450" indent="-171450">
              <a:buFontTx/>
              <a:buChar char="-"/>
            </a:pPr>
            <a:r>
              <a:rPr lang="en-US" baseline="0" dirty="0" smtClean="0"/>
              <a:t>Acknowledges the ineradicable nature of division</a:t>
            </a:r>
          </a:p>
          <a:p>
            <a:pPr marL="171450" indent="-171450">
              <a:buFontTx/>
              <a:buChar char="-"/>
            </a:pPr>
            <a:r>
              <a:rPr lang="en-US" baseline="0" dirty="0" smtClean="0"/>
              <a:t>Sees conflict as natural, it defends pluralism via fighting against the erasure of differences </a:t>
            </a:r>
          </a:p>
          <a:p>
            <a:pPr marL="171450" indent="-171450">
              <a:buFontTx/>
              <a:buChar char="-"/>
            </a:pPr>
            <a:r>
              <a:rPr lang="en-US" baseline="0" dirty="0" smtClean="0"/>
              <a:t>Doesn’t seek consensus </a:t>
            </a:r>
          </a:p>
        </p:txBody>
      </p:sp>
      <p:sp>
        <p:nvSpPr>
          <p:cNvPr id="4" name="Slide Number Placeholder 3"/>
          <p:cNvSpPr>
            <a:spLocks noGrp="1"/>
          </p:cNvSpPr>
          <p:nvPr>
            <p:ph type="sldNum" sz="quarter" idx="10"/>
          </p:nvPr>
        </p:nvSpPr>
        <p:spPr/>
        <p:txBody>
          <a:bodyPr/>
          <a:lstStyle/>
          <a:p>
            <a:fld id="{60F16CC0-3606-324C-8E1B-6E7D8ABDE4F2}" type="slidenum">
              <a:rPr lang="en-US" smtClean="0"/>
              <a:t>8</a:t>
            </a:fld>
            <a:endParaRPr lang="en-US"/>
          </a:p>
        </p:txBody>
      </p:sp>
    </p:spTree>
    <p:extLst>
      <p:ext uri="{BB962C8B-B14F-4D97-AF65-F5344CB8AC3E}">
        <p14:creationId xmlns:p14="http://schemas.microsoft.com/office/powerpoint/2010/main" val="483248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So we’ve looked at what agonism is. Let’s jump into Kate’s work.</a:t>
            </a:r>
          </a:p>
          <a:p>
            <a:endParaRPr lang="en-US" dirty="0"/>
          </a:p>
        </p:txBody>
      </p:sp>
      <p:sp>
        <p:nvSpPr>
          <p:cNvPr id="4" name="Slide Number Placeholder 3"/>
          <p:cNvSpPr>
            <a:spLocks noGrp="1"/>
          </p:cNvSpPr>
          <p:nvPr>
            <p:ph type="sldNum" sz="quarter" idx="10"/>
          </p:nvPr>
        </p:nvSpPr>
        <p:spPr/>
        <p:txBody>
          <a:bodyPr/>
          <a:lstStyle/>
          <a:p>
            <a:fld id="{60F16CC0-3606-324C-8E1B-6E7D8ABDE4F2}" type="slidenum">
              <a:rPr lang="en-US" smtClean="0"/>
              <a:t>9</a:t>
            </a:fld>
            <a:endParaRPr lang="en-US"/>
          </a:p>
        </p:txBody>
      </p:sp>
    </p:spTree>
    <p:extLst>
      <p:ext uri="{BB962C8B-B14F-4D97-AF65-F5344CB8AC3E}">
        <p14:creationId xmlns:p14="http://schemas.microsoft.com/office/powerpoint/2010/main" val="14926898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 takeaway: Kate</a:t>
            </a:r>
            <a:r>
              <a:rPr lang="en-US" baseline="0" dirty="0" smtClean="0"/>
              <a:t> Crawford talks about algorithms in her work. Through some examples of popular algorithms, she states that not agonist: they seek to produce one clear winner with little transparency and accountability for how those algorithms were designed </a:t>
            </a:r>
          </a:p>
          <a:p>
            <a:endParaRPr lang="en-US" baseline="0" dirty="0" smtClean="0"/>
          </a:p>
          <a:p>
            <a:r>
              <a:rPr lang="en-US" baseline="0" dirty="0" smtClean="0"/>
              <a:t>Heading: In her paper, Kate Crawford shares the perils of today’s non-agonistic algorithms to make a case for agonism as a design ideal for engineers (for all us here)</a:t>
            </a:r>
          </a:p>
          <a:p>
            <a:r>
              <a:rPr lang="en-US" baseline="0" dirty="0" smtClean="0"/>
              <a:t>Body: n/a </a:t>
            </a:r>
          </a:p>
        </p:txBody>
      </p:sp>
      <p:sp>
        <p:nvSpPr>
          <p:cNvPr id="4" name="Slide Number Placeholder 3"/>
          <p:cNvSpPr>
            <a:spLocks noGrp="1"/>
          </p:cNvSpPr>
          <p:nvPr>
            <p:ph type="sldNum" sz="quarter" idx="10"/>
          </p:nvPr>
        </p:nvSpPr>
        <p:spPr/>
        <p:txBody>
          <a:bodyPr/>
          <a:lstStyle/>
          <a:p>
            <a:fld id="{60F16CC0-3606-324C-8E1B-6E7D8ABDE4F2}" type="slidenum">
              <a:rPr lang="en-US" smtClean="0"/>
              <a:t>10</a:t>
            </a:fld>
            <a:endParaRPr lang="en-US"/>
          </a:p>
        </p:txBody>
      </p:sp>
    </p:spTree>
    <p:extLst>
      <p:ext uri="{BB962C8B-B14F-4D97-AF65-F5344CB8AC3E}">
        <p14:creationId xmlns:p14="http://schemas.microsoft.com/office/powerpoint/2010/main" val="558731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F89B177-7B6F-8040-BE28-1901927AA6BE}" type="datetimeFigureOut">
              <a:rPr lang="en-US" smtClean="0"/>
              <a:t>11/16/17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D8C7EA-2684-6745-8737-A2FA09D38809}" type="slidenum">
              <a:rPr lang="en-US" smtClean="0"/>
              <a:t>‹#›</a:t>
            </a:fld>
            <a:endParaRPr lang="en-US"/>
          </a:p>
        </p:txBody>
      </p:sp>
    </p:spTree>
    <p:extLst>
      <p:ext uri="{BB962C8B-B14F-4D97-AF65-F5344CB8AC3E}">
        <p14:creationId xmlns:p14="http://schemas.microsoft.com/office/powerpoint/2010/main" val="128464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89B177-7B6F-8040-BE28-1901927AA6BE}" type="datetimeFigureOut">
              <a:rPr lang="en-US" smtClean="0"/>
              <a:t>11/16/17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D8C7EA-2684-6745-8737-A2FA09D38809}" type="slidenum">
              <a:rPr lang="en-US" smtClean="0"/>
              <a:t>‹#›</a:t>
            </a:fld>
            <a:endParaRPr lang="en-US"/>
          </a:p>
        </p:txBody>
      </p:sp>
    </p:spTree>
    <p:extLst>
      <p:ext uri="{BB962C8B-B14F-4D97-AF65-F5344CB8AC3E}">
        <p14:creationId xmlns:p14="http://schemas.microsoft.com/office/powerpoint/2010/main" val="6953452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89B177-7B6F-8040-BE28-1901927AA6BE}" type="datetimeFigureOut">
              <a:rPr lang="en-US" smtClean="0"/>
              <a:t>11/16/17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D8C7EA-2684-6745-8737-A2FA09D38809}" type="slidenum">
              <a:rPr lang="en-US" smtClean="0"/>
              <a:t>‹#›</a:t>
            </a:fld>
            <a:endParaRPr lang="en-US"/>
          </a:p>
        </p:txBody>
      </p:sp>
    </p:spTree>
    <p:extLst>
      <p:ext uri="{BB962C8B-B14F-4D97-AF65-F5344CB8AC3E}">
        <p14:creationId xmlns:p14="http://schemas.microsoft.com/office/powerpoint/2010/main" val="61777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89B177-7B6F-8040-BE28-1901927AA6BE}" type="datetimeFigureOut">
              <a:rPr lang="en-US" smtClean="0"/>
              <a:t>11/16/17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D8C7EA-2684-6745-8737-A2FA09D38809}" type="slidenum">
              <a:rPr lang="en-US" smtClean="0"/>
              <a:t>‹#›</a:t>
            </a:fld>
            <a:endParaRPr lang="en-US"/>
          </a:p>
        </p:txBody>
      </p:sp>
    </p:spTree>
    <p:extLst>
      <p:ext uri="{BB962C8B-B14F-4D97-AF65-F5344CB8AC3E}">
        <p14:creationId xmlns:p14="http://schemas.microsoft.com/office/powerpoint/2010/main" val="8780551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F89B177-7B6F-8040-BE28-1901927AA6BE}" type="datetimeFigureOut">
              <a:rPr lang="en-US" smtClean="0"/>
              <a:t>11/16/17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D8C7EA-2684-6745-8737-A2FA09D38809}" type="slidenum">
              <a:rPr lang="en-US" smtClean="0"/>
              <a:t>‹#›</a:t>
            </a:fld>
            <a:endParaRPr lang="en-US"/>
          </a:p>
        </p:txBody>
      </p:sp>
    </p:spTree>
    <p:extLst>
      <p:ext uri="{BB962C8B-B14F-4D97-AF65-F5344CB8AC3E}">
        <p14:creationId xmlns:p14="http://schemas.microsoft.com/office/powerpoint/2010/main" val="2112112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F89B177-7B6F-8040-BE28-1901927AA6BE}" type="datetimeFigureOut">
              <a:rPr lang="en-US" smtClean="0"/>
              <a:t>11/16/17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D8C7EA-2684-6745-8737-A2FA09D38809}" type="slidenum">
              <a:rPr lang="en-US" smtClean="0"/>
              <a:t>‹#›</a:t>
            </a:fld>
            <a:endParaRPr lang="en-US"/>
          </a:p>
        </p:txBody>
      </p:sp>
    </p:spTree>
    <p:extLst>
      <p:ext uri="{BB962C8B-B14F-4D97-AF65-F5344CB8AC3E}">
        <p14:creationId xmlns:p14="http://schemas.microsoft.com/office/powerpoint/2010/main" val="362371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F89B177-7B6F-8040-BE28-1901927AA6BE}" type="datetimeFigureOut">
              <a:rPr lang="en-US" smtClean="0"/>
              <a:t>11/16/17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D8C7EA-2684-6745-8737-A2FA09D38809}" type="slidenum">
              <a:rPr lang="en-US" smtClean="0"/>
              <a:t>‹#›</a:t>
            </a:fld>
            <a:endParaRPr lang="en-US"/>
          </a:p>
        </p:txBody>
      </p:sp>
    </p:spTree>
    <p:extLst>
      <p:ext uri="{BB962C8B-B14F-4D97-AF65-F5344CB8AC3E}">
        <p14:creationId xmlns:p14="http://schemas.microsoft.com/office/powerpoint/2010/main" val="111992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F89B177-7B6F-8040-BE28-1901927AA6BE}" type="datetimeFigureOut">
              <a:rPr lang="en-US" smtClean="0"/>
              <a:t>11/16/17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D8C7EA-2684-6745-8737-A2FA09D38809}" type="slidenum">
              <a:rPr lang="en-US" smtClean="0"/>
              <a:t>‹#›</a:t>
            </a:fld>
            <a:endParaRPr lang="en-US"/>
          </a:p>
        </p:txBody>
      </p:sp>
    </p:spTree>
    <p:extLst>
      <p:ext uri="{BB962C8B-B14F-4D97-AF65-F5344CB8AC3E}">
        <p14:creationId xmlns:p14="http://schemas.microsoft.com/office/powerpoint/2010/main" val="1065600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89B177-7B6F-8040-BE28-1901927AA6BE}" type="datetimeFigureOut">
              <a:rPr lang="en-US" smtClean="0"/>
              <a:t>11/16/17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D8C7EA-2684-6745-8737-A2FA09D38809}" type="slidenum">
              <a:rPr lang="en-US" smtClean="0"/>
              <a:t>‹#›</a:t>
            </a:fld>
            <a:endParaRPr lang="en-US"/>
          </a:p>
        </p:txBody>
      </p:sp>
    </p:spTree>
    <p:extLst>
      <p:ext uri="{BB962C8B-B14F-4D97-AF65-F5344CB8AC3E}">
        <p14:creationId xmlns:p14="http://schemas.microsoft.com/office/powerpoint/2010/main" val="1681706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89B177-7B6F-8040-BE28-1901927AA6BE}" type="datetimeFigureOut">
              <a:rPr lang="en-US" smtClean="0"/>
              <a:t>11/16/17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D8C7EA-2684-6745-8737-A2FA09D38809}" type="slidenum">
              <a:rPr lang="en-US" smtClean="0"/>
              <a:t>‹#›</a:t>
            </a:fld>
            <a:endParaRPr lang="en-US"/>
          </a:p>
        </p:txBody>
      </p:sp>
    </p:spTree>
    <p:extLst>
      <p:ext uri="{BB962C8B-B14F-4D97-AF65-F5344CB8AC3E}">
        <p14:creationId xmlns:p14="http://schemas.microsoft.com/office/powerpoint/2010/main" val="1408279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89B177-7B6F-8040-BE28-1901927AA6BE}" type="datetimeFigureOut">
              <a:rPr lang="en-US" smtClean="0"/>
              <a:t>11/16/17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D8C7EA-2684-6745-8737-A2FA09D38809}" type="slidenum">
              <a:rPr lang="en-US" smtClean="0"/>
              <a:t>‹#›</a:t>
            </a:fld>
            <a:endParaRPr lang="en-US"/>
          </a:p>
        </p:txBody>
      </p:sp>
    </p:spTree>
    <p:extLst>
      <p:ext uri="{BB962C8B-B14F-4D97-AF65-F5344CB8AC3E}">
        <p14:creationId xmlns:p14="http://schemas.microsoft.com/office/powerpoint/2010/main" val="152935842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89B177-7B6F-8040-BE28-1901927AA6BE}" type="datetimeFigureOut">
              <a:rPr lang="en-US" smtClean="0"/>
              <a:t>11/16/17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D8C7EA-2684-6745-8737-A2FA09D38809}" type="slidenum">
              <a:rPr lang="en-US" smtClean="0"/>
              <a:t>‹#›</a:t>
            </a:fld>
            <a:endParaRPr lang="en-US"/>
          </a:p>
        </p:txBody>
      </p:sp>
    </p:spTree>
    <p:extLst>
      <p:ext uri="{BB962C8B-B14F-4D97-AF65-F5344CB8AC3E}">
        <p14:creationId xmlns:p14="http://schemas.microsoft.com/office/powerpoint/2010/main" val="2775309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tiff"/></Relationships>
</file>

<file path=ppt/slides/_rels/slide14.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tiff"/></Relationships>
</file>

<file path=ppt/slides/_rels/slide1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5" Type="http://schemas.openxmlformats.org/officeDocument/2006/relationships/image" Target="../media/image9.tiff"/><Relationship Id="rId6" Type="http://schemas.openxmlformats.org/officeDocument/2006/relationships/image" Target="../media/image10.tiff"/><Relationship Id="rId7" Type="http://schemas.openxmlformats.org/officeDocument/2006/relationships/image" Target="../media/image11.tiff"/><Relationship Id="rId8" Type="http://schemas.openxmlformats.org/officeDocument/2006/relationships/image" Target="../media/image12.tiff"/><Relationship Id="rId9" Type="http://schemas.openxmlformats.org/officeDocument/2006/relationships/image" Target="../media/image13.tiff"/><Relationship Id="rId10" Type="http://schemas.openxmlformats.org/officeDocument/2006/relationships/image" Target="../media/image14.tiff"/><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6.tiff"/><Relationship Id="rId5" Type="http://schemas.openxmlformats.org/officeDocument/2006/relationships/image" Target="../media/image17.tiff"/><Relationship Id="rId6" Type="http://schemas.openxmlformats.org/officeDocument/2006/relationships/image" Target="../media/image18.tiff"/><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9.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0" name="TextBox 9"/>
          <p:cNvSpPr txBox="1"/>
          <p:nvPr/>
        </p:nvSpPr>
        <p:spPr>
          <a:xfrm>
            <a:off x="10414465" y="4143638"/>
            <a:ext cx="184731" cy="523220"/>
          </a:xfrm>
          <a:prstGeom prst="rect">
            <a:avLst/>
          </a:prstGeom>
          <a:noFill/>
        </p:spPr>
        <p:txBody>
          <a:bodyPr wrap="none" rtlCol="0">
            <a:spAutoFit/>
          </a:bodyPr>
          <a:lstStyle/>
          <a:p>
            <a:endParaRPr lang="en-US" sz="2800" b="1" dirty="0">
              <a:solidFill>
                <a:srgbClr val="FFFF00"/>
              </a:solidFill>
              <a:latin typeface="Roboto Black" charset="0"/>
              <a:ea typeface="Roboto Black" charset="0"/>
              <a:cs typeface="Roboto Black" charset="0"/>
            </a:endParaRPr>
          </a:p>
        </p:txBody>
      </p:sp>
      <p:sp>
        <p:nvSpPr>
          <p:cNvPr id="14" name="TextBox 13"/>
          <p:cNvSpPr txBox="1"/>
          <p:nvPr/>
        </p:nvSpPr>
        <p:spPr>
          <a:xfrm>
            <a:off x="10414465" y="4143638"/>
            <a:ext cx="184731" cy="369332"/>
          </a:xfrm>
          <a:prstGeom prst="rect">
            <a:avLst/>
          </a:prstGeom>
          <a:noFill/>
        </p:spPr>
        <p:txBody>
          <a:bodyPr wrap="none" rtlCol="0">
            <a:spAutoFit/>
          </a:bodyPr>
          <a:lstStyle/>
          <a:p>
            <a:endParaRPr lang="en-US" dirty="0">
              <a:solidFill>
                <a:prstClr val="black"/>
              </a:solidFill>
            </a:endParaRPr>
          </a:p>
        </p:txBody>
      </p:sp>
      <p:sp>
        <p:nvSpPr>
          <p:cNvPr id="17" name="Rectangle 16"/>
          <p:cNvSpPr/>
          <p:nvPr/>
        </p:nvSpPr>
        <p:spPr>
          <a:xfrm>
            <a:off x="3011214" y="2150837"/>
            <a:ext cx="6349137" cy="2538248"/>
          </a:xfrm>
          <a:prstGeom prst="rect">
            <a:avLst/>
          </a:prstGeom>
          <a:pattFill prst="pct10">
            <a:fgClr>
              <a:srgbClr val="FC3DFF"/>
            </a:fgClr>
            <a:bgClr>
              <a:schemeClr val="bg1"/>
            </a:bgClr>
          </a:patt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Rectangle 17"/>
          <p:cNvSpPr/>
          <p:nvPr/>
        </p:nvSpPr>
        <p:spPr>
          <a:xfrm>
            <a:off x="3232820" y="1930118"/>
            <a:ext cx="5927835" cy="2538248"/>
          </a:xfrm>
          <a:prstGeom prst="rect">
            <a:avLst/>
          </a:prstGeom>
          <a:solidFill>
            <a:srgbClr val="FC3DFF"/>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TextBox 18"/>
          <p:cNvSpPr txBox="1"/>
          <p:nvPr/>
        </p:nvSpPr>
        <p:spPr>
          <a:xfrm>
            <a:off x="3634784" y="2278166"/>
            <a:ext cx="1633781" cy="646331"/>
          </a:xfrm>
          <a:prstGeom prst="rect">
            <a:avLst/>
          </a:prstGeom>
          <a:noFill/>
        </p:spPr>
        <p:txBody>
          <a:bodyPr wrap="none" rtlCol="0">
            <a:spAutoFit/>
          </a:bodyPr>
          <a:lstStyle/>
          <a:p>
            <a:r>
              <a:rPr lang="en-US" sz="3600" dirty="0">
                <a:solidFill>
                  <a:prstClr val="black"/>
                </a:solidFill>
                <a:latin typeface="Roboto Thin" charset="0"/>
                <a:ea typeface="Roboto Thin" charset="0"/>
                <a:cs typeface="Roboto Thin" charset="0"/>
              </a:rPr>
              <a:t>c</a:t>
            </a:r>
            <a:r>
              <a:rPr lang="en-US" sz="3600" dirty="0" smtClean="0">
                <a:solidFill>
                  <a:prstClr val="black"/>
                </a:solidFill>
                <a:latin typeface="Roboto Thin" charset="0"/>
                <a:ea typeface="Roboto Thin" charset="0"/>
                <a:cs typeface="Roboto Thin" charset="0"/>
              </a:rPr>
              <a:t>an an </a:t>
            </a:r>
          </a:p>
        </p:txBody>
      </p:sp>
      <p:sp>
        <p:nvSpPr>
          <p:cNvPr id="20" name="Rectangle 19"/>
          <p:cNvSpPr/>
          <p:nvPr/>
        </p:nvSpPr>
        <p:spPr>
          <a:xfrm>
            <a:off x="3634784" y="3365828"/>
            <a:ext cx="4110421" cy="923330"/>
          </a:xfrm>
          <a:prstGeom prst="rect">
            <a:avLst/>
          </a:prstGeom>
          <a:noFill/>
        </p:spPr>
        <p:txBody>
          <a:bodyPr wrap="none" rtlCol="0">
            <a:spAutoFit/>
          </a:bodyPr>
          <a:lstStyle/>
          <a:p>
            <a:r>
              <a:rPr lang="en-US" sz="5400" b="1" dirty="0" smtClean="0">
                <a:solidFill>
                  <a:prstClr val="black"/>
                </a:solidFill>
                <a:latin typeface="Roboto Black" charset="0"/>
                <a:ea typeface="Roboto Black" charset="0"/>
                <a:cs typeface="Roboto Black" charset="0"/>
              </a:rPr>
              <a:t>AGONISITIC </a:t>
            </a:r>
            <a:endParaRPr lang="en-US" sz="5400" b="1" dirty="0">
              <a:solidFill>
                <a:prstClr val="black"/>
              </a:solidFill>
              <a:latin typeface="Roboto Black" charset="0"/>
              <a:ea typeface="Roboto Black" charset="0"/>
              <a:cs typeface="Roboto Black" charset="0"/>
            </a:endParaRPr>
          </a:p>
        </p:txBody>
      </p:sp>
      <p:sp>
        <p:nvSpPr>
          <p:cNvPr id="4" name="Rectangle 3"/>
          <p:cNvSpPr/>
          <p:nvPr/>
        </p:nvSpPr>
        <p:spPr>
          <a:xfrm>
            <a:off x="3634784" y="2815839"/>
            <a:ext cx="4073551" cy="923330"/>
          </a:xfrm>
          <a:prstGeom prst="rect">
            <a:avLst/>
          </a:prstGeom>
          <a:noFill/>
        </p:spPr>
        <p:txBody>
          <a:bodyPr wrap="none" rtlCol="0">
            <a:spAutoFit/>
          </a:bodyPr>
          <a:lstStyle/>
          <a:p>
            <a:r>
              <a:rPr lang="en-US" sz="5400" b="1" dirty="0" smtClean="0">
                <a:solidFill>
                  <a:prstClr val="black"/>
                </a:solidFill>
                <a:latin typeface="Roboto Black" charset="0"/>
                <a:ea typeface="Roboto Black" charset="0"/>
                <a:cs typeface="Roboto Black" charset="0"/>
              </a:rPr>
              <a:t>ALGORTIHM</a:t>
            </a:r>
            <a:endParaRPr lang="en-US" sz="4000" b="1" dirty="0">
              <a:solidFill>
                <a:prstClr val="black"/>
              </a:solidFill>
              <a:latin typeface="Baskerville Old Face" charset="0"/>
              <a:ea typeface="Baskerville Old Face" charset="0"/>
              <a:cs typeface="Baskerville Old Face" charset="0"/>
            </a:endParaRPr>
          </a:p>
        </p:txBody>
      </p:sp>
      <p:sp>
        <p:nvSpPr>
          <p:cNvPr id="5" name="Rectangle 4"/>
          <p:cNvSpPr/>
          <p:nvPr/>
        </p:nvSpPr>
        <p:spPr>
          <a:xfrm>
            <a:off x="7588537" y="2990218"/>
            <a:ext cx="4322099" cy="646331"/>
          </a:xfrm>
          <a:prstGeom prst="rect">
            <a:avLst/>
          </a:prstGeom>
        </p:spPr>
        <p:txBody>
          <a:bodyPr wrap="square">
            <a:spAutoFit/>
          </a:bodyPr>
          <a:lstStyle/>
          <a:p>
            <a:r>
              <a:rPr lang="en-US" sz="3600" dirty="0">
                <a:solidFill>
                  <a:prstClr val="black"/>
                </a:solidFill>
                <a:latin typeface="Roboto Thin" charset="0"/>
                <a:ea typeface="Roboto Thin" charset="0"/>
                <a:cs typeface="Roboto Thin" charset="0"/>
              </a:rPr>
              <a:t>be</a:t>
            </a:r>
          </a:p>
        </p:txBody>
      </p:sp>
    </p:spTree>
    <p:extLst>
      <p:ext uri="{BB962C8B-B14F-4D97-AF65-F5344CB8AC3E}">
        <p14:creationId xmlns:p14="http://schemas.microsoft.com/office/powerpoint/2010/main" val="8599529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30702" y="2755576"/>
            <a:ext cx="9730596" cy="2800767"/>
          </a:xfrm>
          <a:prstGeom prst="rect">
            <a:avLst/>
          </a:prstGeom>
          <a:solidFill>
            <a:schemeClr val="bg1"/>
          </a:solidFill>
        </p:spPr>
        <p:txBody>
          <a:bodyPr wrap="square">
            <a:spAutoFit/>
          </a:bodyPr>
          <a:lstStyle/>
          <a:p>
            <a:pPr algn="ctr"/>
            <a:r>
              <a:rPr lang="en-US" sz="4400" dirty="0">
                <a:solidFill>
                  <a:srgbClr val="FF36CA"/>
                </a:solidFill>
                <a:latin typeface="Roboto Thin" charset="0"/>
                <a:ea typeface="Roboto Thin" charset="0"/>
                <a:cs typeface="Roboto Thin" charset="0"/>
              </a:rPr>
              <a:t>In her paper, Kate Crawford shares </a:t>
            </a:r>
            <a:r>
              <a:rPr lang="en-US" sz="4400" dirty="0" smtClean="0">
                <a:solidFill>
                  <a:srgbClr val="FF36CA"/>
                </a:solidFill>
                <a:latin typeface="Roboto Thin" charset="0"/>
                <a:ea typeface="Roboto Thin" charset="0"/>
                <a:cs typeface="Roboto Thin" charset="0"/>
              </a:rPr>
              <a:t>the </a:t>
            </a:r>
            <a:r>
              <a:rPr lang="en-US" sz="4400" dirty="0">
                <a:solidFill>
                  <a:srgbClr val="FF36CA"/>
                </a:solidFill>
                <a:latin typeface="Roboto Thin" charset="0"/>
                <a:ea typeface="Roboto Thin" charset="0"/>
                <a:cs typeface="Roboto Thin" charset="0"/>
              </a:rPr>
              <a:t>perils of today’s non-agonistic </a:t>
            </a:r>
            <a:r>
              <a:rPr lang="en-US" sz="4400" dirty="0" smtClean="0">
                <a:solidFill>
                  <a:srgbClr val="FF36CA"/>
                </a:solidFill>
                <a:latin typeface="Roboto Thin" charset="0"/>
                <a:ea typeface="Roboto Thin" charset="0"/>
                <a:cs typeface="Roboto Thin" charset="0"/>
              </a:rPr>
              <a:t>algorithms </a:t>
            </a:r>
            <a:r>
              <a:rPr lang="en-US" sz="4400" dirty="0">
                <a:solidFill>
                  <a:srgbClr val="FF36CA"/>
                </a:solidFill>
                <a:latin typeface="Roboto Thin" charset="0"/>
                <a:ea typeface="Roboto Thin" charset="0"/>
                <a:cs typeface="Roboto Thin" charset="0"/>
              </a:rPr>
              <a:t>to make a case for </a:t>
            </a:r>
            <a:r>
              <a:rPr lang="en-US" sz="4400" dirty="0" smtClean="0">
                <a:solidFill>
                  <a:srgbClr val="FF36CA"/>
                </a:solidFill>
                <a:latin typeface="Roboto Thin" charset="0"/>
                <a:ea typeface="Roboto Thin" charset="0"/>
                <a:cs typeface="Roboto Thin" charset="0"/>
              </a:rPr>
              <a:t>agonism </a:t>
            </a:r>
            <a:r>
              <a:rPr lang="en-US" sz="4400" dirty="0">
                <a:solidFill>
                  <a:srgbClr val="FF36CA"/>
                </a:solidFill>
                <a:latin typeface="Roboto Thin" charset="0"/>
                <a:ea typeface="Roboto Thin" charset="0"/>
                <a:cs typeface="Roboto Thin" charset="0"/>
              </a:rPr>
              <a:t>as a design ideal </a:t>
            </a:r>
            <a:r>
              <a:rPr lang="en-US" sz="4400" dirty="0" smtClean="0">
                <a:solidFill>
                  <a:srgbClr val="FF36CA"/>
                </a:solidFill>
                <a:latin typeface="Roboto Thin" charset="0"/>
                <a:ea typeface="Roboto Thin" charset="0"/>
                <a:cs typeface="Roboto Thin" charset="0"/>
              </a:rPr>
              <a:t>for (all us here)</a:t>
            </a:r>
            <a:endParaRPr lang="en-US" sz="4400" dirty="0">
              <a:solidFill>
                <a:srgbClr val="FF36CA"/>
              </a:solidFill>
              <a:latin typeface="Roboto Thin" charset="0"/>
              <a:ea typeface="Roboto Thin" charset="0"/>
              <a:cs typeface="Roboto Thin" charset="0"/>
            </a:endParaRPr>
          </a:p>
        </p:txBody>
      </p:sp>
      <p:sp>
        <p:nvSpPr>
          <p:cNvPr id="5" name="Rectangle 4"/>
          <p:cNvSpPr/>
          <p:nvPr/>
        </p:nvSpPr>
        <p:spPr>
          <a:xfrm>
            <a:off x="0" y="0"/>
            <a:ext cx="12192000" cy="2104694"/>
          </a:xfrm>
          <a:prstGeom prst="rect">
            <a:avLst/>
          </a:prstGeom>
          <a:pattFill prst="plaid">
            <a:fgClr>
              <a:srgbClr val="FC3DFF"/>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0" y="6228272"/>
            <a:ext cx="12192000" cy="629728"/>
          </a:xfrm>
          <a:prstGeom prst="rect">
            <a:avLst/>
          </a:prstGeom>
          <a:pattFill prst="openDmnd">
            <a:fgClr>
              <a:srgbClr val="FC3DFF"/>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96960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10883" y="2397949"/>
            <a:ext cx="10541479" cy="2062103"/>
          </a:xfrm>
          <a:prstGeom prst="rect">
            <a:avLst/>
          </a:prstGeom>
        </p:spPr>
        <p:txBody>
          <a:bodyPr wrap="square">
            <a:spAutoFit/>
          </a:bodyPr>
          <a:lstStyle/>
          <a:p>
            <a:pPr algn="ctr"/>
            <a:r>
              <a:rPr lang="en-US" sz="3200" b="1" dirty="0" smtClean="0">
                <a:latin typeface="Roboto" charset="0"/>
                <a:ea typeface="Roboto" charset="0"/>
                <a:cs typeface="Roboto" charset="0"/>
              </a:rPr>
              <a:t>more </a:t>
            </a:r>
            <a:r>
              <a:rPr lang="en-US" sz="3200" b="1" dirty="0">
                <a:latin typeface="Roboto" charset="0"/>
                <a:ea typeface="Roboto" charset="0"/>
                <a:cs typeface="Roboto" charset="0"/>
              </a:rPr>
              <a:t>than rule-based mechanism </a:t>
            </a:r>
            <a:r>
              <a:rPr lang="en-US" sz="3200" dirty="0">
                <a:latin typeface="Roboto Thin" charset="0"/>
                <a:ea typeface="Roboto Thin" charset="0"/>
                <a:cs typeface="Roboto Thin" charset="0"/>
              </a:rPr>
              <a:t>that fulfill requests! </a:t>
            </a:r>
            <a:r>
              <a:rPr lang="en-US" sz="3200" dirty="0" smtClean="0">
                <a:latin typeface="Roboto Thin" charset="0"/>
                <a:ea typeface="Roboto Thin" charset="0"/>
                <a:cs typeface="Roboto Thin" charset="0"/>
              </a:rPr>
              <a:t>they </a:t>
            </a:r>
            <a:r>
              <a:rPr lang="en-US" sz="3200" dirty="0">
                <a:latin typeface="Roboto Thin" charset="0"/>
                <a:ea typeface="Roboto Thin" charset="0"/>
                <a:cs typeface="Roboto Thin" charset="0"/>
              </a:rPr>
              <a:t>choose between competing and conflicting data objects. In doing so they</a:t>
            </a:r>
            <a:r>
              <a:rPr lang="en-US" sz="3200" b="1" dirty="0">
                <a:latin typeface="Roboto" charset="0"/>
                <a:ea typeface="Roboto" charset="0"/>
                <a:cs typeface="Roboto" charset="0"/>
              </a:rPr>
              <a:t> direct our conduct </a:t>
            </a:r>
            <a:r>
              <a:rPr lang="en-US" sz="3200" dirty="0">
                <a:latin typeface="Roboto Thin" charset="0"/>
                <a:ea typeface="Roboto Thin" charset="0"/>
                <a:cs typeface="Roboto Thin" charset="0"/>
              </a:rPr>
              <a:t>and</a:t>
            </a:r>
            <a:r>
              <a:rPr lang="en-US" sz="3200" b="1" dirty="0">
                <a:latin typeface="Roboto" charset="0"/>
                <a:ea typeface="Roboto" charset="0"/>
                <a:cs typeface="Roboto" charset="0"/>
              </a:rPr>
              <a:t> shape our individual decisions </a:t>
            </a:r>
            <a:r>
              <a:rPr lang="en-US" sz="3200" dirty="0">
                <a:latin typeface="Roboto Thin" charset="0"/>
                <a:ea typeface="Roboto Thin" charset="0"/>
                <a:cs typeface="Roboto Thin" charset="0"/>
              </a:rPr>
              <a:t>and thus </a:t>
            </a:r>
            <a:r>
              <a:rPr lang="en-US" sz="3200" b="1" dirty="0">
                <a:latin typeface="Roboto" charset="0"/>
                <a:ea typeface="Roboto" charset="0"/>
                <a:cs typeface="Roboto" charset="0"/>
              </a:rPr>
              <a:t>shape our </a:t>
            </a:r>
            <a:r>
              <a:rPr lang="en-US" sz="3200" b="1" dirty="0" smtClean="0">
                <a:latin typeface="Roboto" charset="0"/>
                <a:ea typeface="Roboto" charset="0"/>
                <a:cs typeface="Roboto" charset="0"/>
              </a:rPr>
              <a:t>society</a:t>
            </a:r>
            <a:endParaRPr lang="en-US" sz="3200" b="1" dirty="0">
              <a:latin typeface="Roboto" charset="0"/>
              <a:ea typeface="Roboto" charset="0"/>
              <a:cs typeface="Roboto" charset="0"/>
            </a:endParaRPr>
          </a:p>
        </p:txBody>
      </p:sp>
      <p:sp>
        <p:nvSpPr>
          <p:cNvPr id="14" name="Rectangle 13"/>
          <p:cNvSpPr/>
          <p:nvPr/>
        </p:nvSpPr>
        <p:spPr>
          <a:xfrm>
            <a:off x="-362309" y="5585213"/>
            <a:ext cx="9400330" cy="1862048"/>
          </a:xfrm>
          <a:prstGeom prst="rect">
            <a:avLst/>
          </a:prstGeom>
          <a:noFill/>
        </p:spPr>
        <p:txBody>
          <a:bodyPr wrap="none" rtlCol="0">
            <a:spAutoFit/>
          </a:bodyPr>
          <a:lstStyle/>
          <a:p>
            <a:r>
              <a:rPr lang="en-US" sz="11500" b="1" dirty="0" smtClean="0">
                <a:solidFill>
                  <a:srgbClr val="FC3DFF"/>
                </a:solidFill>
                <a:latin typeface="Roboto Black" charset="0"/>
                <a:ea typeface="Roboto Black" charset="0"/>
                <a:cs typeface="Roboto Black" charset="0"/>
              </a:rPr>
              <a:t>ALGORITHMS</a:t>
            </a:r>
            <a:endParaRPr lang="en-US" sz="11500" b="1" dirty="0">
              <a:solidFill>
                <a:srgbClr val="FC3DFF"/>
              </a:solidFill>
              <a:latin typeface="Roboto Black" charset="0"/>
              <a:ea typeface="Roboto Black" charset="0"/>
              <a:cs typeface="Roboto Black" charset="0"/>
            </a:endParaRPr>
          </a:p>
        </p:txBody>
      </p:sp>
    </p:spTree>
    <p:extLst>
      <p:ext uri="{BB962C8B-B14F-4D97-AF65-F5344CB8AC3E}">
        <p14:creationId xmlns:p14="http://schemas.microsoft.com/office/powerpoint/2010/main" val="17936476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10883" y="2644170"/>
            <a:ext cx="10541479" cy="1569660"/>
          </a:xfrm>
          <a:prstGeom prst="rect">
            <a:avLst/>
          </a:prstGeom>
        </p:spPr>
        <p:txBody>
          <a:bodyPr wrap="square">
            <a:spAutoFit/>
          </a:bodyPr>
          <a:lstStyle/>
          <a:p>
            <a:pPr algn="ctr"/>
            <a:r>
              <a:rPr lang="en-US" sz="3200" dirty="0" smtClean="0">
                <a:latin typeface="Roboto Thin" charset="0"/>
                <a:ea typeface="Roboto Thin" charset="0"/>
                <a:cs typeface="Roboto Thin" charset="0"/>
              </a:rPr>
              <a:t>[</a:t>
            </a:r>
            <a:r>
              <a:rPr lang="en-US" sz="3200" dirty="0">
                <a:latin typeface="Roboto Thin" charset="0"/>
                <a:ea typeface="Roboto Thin" charset="0"/>
                <a:cs typeface="Roboto Thin" charset="0"/>
              </a:rPr>
              <a:t>don’t] conceive of algorithms as abstract technical achievements but… unpack the warm human and institutional choices behind these cold </a:t>
            </a:r>
            <a:r>
              <a:rPr lang="en-US" sz="3200" dirty="0" smtClean="0">
                <a:latin typeface="Roboto Thin" charset="0"/>
                <a:ea typeface="Roboto Thin" charset="0"/>
                <a:cs typeface="Roboto Thin" charset="0"/>
              </a:rPr>
              <a:t>mechanisms</a:t>
            </a:r>
            <a:endParaRPr lang="en-US" sz="3200" dirty="0">
              <a:latin typeface="Roboto Thin" charset="0"/>
              <a:ea typeface="Roboto Thin" charset="0"/>
              <a:cs typeface="Roboto Thin" charset="0"/>
            </a:endParaRPr>
          </a:p>
        </p:txBody>
      </p:sp>
      <p:sp>
        <p:nvSpPr>
          <p:cNvPr id="14" name="Rectangle 13"/>
          <p:cNvSpPr/>
          <p:nvPr/>
        </p:nvSpPr>
        <p:spPr>
          <a:xfrm>
            <a:off x="-362309" y="5585213"/>
            <a:ext cx="9400330" cy="1862048"/>
          </a:xfrm>
          <a:prstGeom prst="rect">
            <a:avLst/>
          </a:prstGeom>
          <a:noFill/>
        </p:spPr>
        <p:txBody>
          <a:bodyPr wrap="none" rtlCol="0">
            <a:spAutoFit/>
          </a:bodyPr>
          <a:lstStyle/>
          <a:p>
            <a:r>
              <a:rPr lang="en-US" sz="11500" b="1" dirty="0" smtClean="0">
                <a:solidFill>
                  <a:srgbClr val="FC3DFF"/>
                </a:solidFill>
                <a:latin typeface="Roboto Black" charset="0"/>
                <a:ea typeface="Roboto Black" charset="0"/>
                <a:cs typeface="Roboto Black" charset="0"/>
              </a:rPr>
              <a:t>ALGORITHMS</a:t>
            </a:r>
            <a:endParaRPr lang="en-US" sz="11500" b="1" dirty="0">
              <a:solidFill>
                <a:srgbClr val="FC3DFF"/>
              </a:solidFill>
              <a:latin typeface="Roboto Black" charset="0"/>
              <a:ea typeface="Roboto Black" charset="0"/>
              <a:cs typeface="Roboto Black" charset="0"/>
            </a:endParaRPr>
          </a:p>
        </p:txBody>
      </p:sp>
      <p:sp>
        <p:nvSpPr>
          <p:cNvPr id="5" name="Rectangle 4"/>
          <p:cNvSpPr/>
          <p:nvPr/>
        </p:nvSpPr>
        <p:spPr>
          <a:xfrm>
            <a:off x="-4088921" y="1892934"/>
            <a:ext cx="10541479" cy="2646878"/>
          </a:xfrm>
          <a:prstGeom prst="rect">
            <a:avLst/>
          </a:prstGeom>
        </p:spPr>
        <p:txBody>
          <a:bodyPr wrap="square">
            <a:spAutoFit/>
          </a:bodyPr>
          <a:lstStyle/>
          <a:p>
            <a:pPr algn="ctr"/>
            <a:r>
              <a:rPr lang="en-US" sz="16600" dirty="0" smtClean="0">
                <a:latin typeface="Baskerville" charset="0"/>
                <a:ea typeface="Baskerville" charset="0"/>
                <a:cs typeface="Baskerville" charset="0"/>
              </a:rPr>
              <a:t>“</a:t>
            </a:r>
            <a:endParaRPr lang="en-US" sz="16600" dirty="0">
              <a:latin typeface="Baskerville" charset="0"/>
              <a:ea typeface="Baskerville" charset="0"/>
              <a:cs typeface="Baskerville" charset="0"/>
            </a:endParaRPr>
          </a:p>
        </p:txBody>
      </p:sp>
      <p:sp>
        <p:nvSpPr>
          <p:cNvPr id="6" name="Rectangle 5"/>
          <p:cNvSpPr/>
          <p:nvPr/>
        </p:nvSpPr>
        <p:spPr>
          <a:xfrm>
            <a:off x="5831457" y="3119598"/>
            <a:ext cx="10541479" cy="2646878"/>
          </a:xfrm>
          <a:prstGeom prst="rect">
            <a:avLst/>
          </a:prstGeom>
        </p:spPr>
        <p:txBody>
          <a:bodyPr wrap="square">
            <a:spAutoFit/>
          </a:bodyPr>
          <a:lstStyle/>
          <a:p>
            <a:pPr algn="ctr"/>
            <a:r>
              <a:rPr lang="en-US" sz="16600" smtClean="0">
                <a:latin typeface="Baskerville" charset="0"/>
                <a:ea typeface="Baskerville" charset="0"/>
                <a:cs typeface="Baskerville" charset="0"/>
              </a:rPr>
              <a:t>”</a:t>
            </a:r>
            <a:endParaRPr lang="en-US" sz="16600" dirty="0">
              <a:latin typeface="Baskerville" charset="0"/>
              <a:ea typeface="Baskerville" charset="0"/>
              <a:cs typeface="Baskerville" charset="0"/>
            </a:endParaRPr>
          </a:p>
        </p:txBody>
      </p:sp>
    </p:spTree>
    <p:extLst>
      <p:ext uri="{BB962C8B-B14F-4D97-AF65-F5344CB8AC3E}">
        <p14:creationId xmlns:p14="http://schemas.microsoft.com/office/powerpoint/2010/main" val="16287139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658789" y="-155276"/>
            <a:ext cx="7018198" cy="7125419"/>
          </a:xfrm>
          <a:prstGeom prst="rect">
            <a:avLst/>
          </a:prstGeom>
          <a:ln w="50800">
            <a:solidFill>
              <a:srgbClr val="FC3DFF"/>
            </a:solidFill>
          </a:ln>
        </p:spPr>
      </p:pic>
      <p:sp>
        <p:nvSpPr>
          <p:cNvPr id="5" name="Rectangle 4"/>
          <p:cNvSpPr/>
          <p:nvPr/>
        </p:nvSpPr>
        <p:spPr>
          <a:xfrm>
            <a:off x="1" y="0"/>
            <a:ext cx="2329132" cy="6858000"/>
          </a:xfrm>
          <a:prstGeom prst="rect">
            <a:avLst/>
          </a:prstGeom>
          <a:pattFill prst="wdUpDiag">
            <a:fgClr>
              <a:srgbClr val="FFB6F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006642" y="0"/>
            <a:ext cx="2185358" cy="6858000"/>
          </a:xfrm>
          <a:prstGeom prst="rect">
            <a:avLst/>
          </a:prstGeom>
          <a:pattFill prst="pct10">
            <a:fgClr>
              <a:srgbClr val="FC3DFF"/>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35808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stretch>
            <a:fillRect/>
          </a:stretch>
        </p:blipFill>
        <p:spPr>
          <a:xfrm>
            <a:off x="4669406" y="508"/>
            <a:ext cx="9180122" cy="6858000"/>
          </a:xfrm>
          <a:prstGeom prst="rect">
            <a:avLst/>
          </a:prstGeom>
        </p:spPr>
      </p:pic>
      <p:pic>
        <p:nvPicPr>
          <p:cNvPr id="8" name="Picture 7"/>
          <p:cNvPicPr>
            <a:picLocks noChangeAspect="1"/>
          </p:cNvPicPr>
          <p:nvPr/>
        </p:nvPicPr>
        <p:blipFill>
          <a:blip r:embed="rId4"/>
          <a:stretch>
            <a:fillRect/>
          </a:stretch>
        </p:blipFill>
        <p:spPr>
          <a:xfrm>
            <a:off x="287906" y="550863"/>
            <a:ext cx="4381500" cy="5918200"/>
          </a:xfrm>
          <a:prstGeom prst="rect">
            <a:avLst/>
          </a:prstGeom>
        </p:spPr>
      </p:pic>
    </p:spTree>
    <p:extLst>
      <p:ext uri="{BB962C8B-B14F-4D97-AF65-F5344CB8AC3E}">
        <p14:creationId xmlns:p14="http://schemas.microsoft.com/office/powerpoint/2010/main" val="16863760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pattFill prst="pct5">
          <a:fgClr>
            <a:srgbClr val="FC3DFF"/>
          </a:fgClr>
          <a:bgClr>
            <a:schemeClr val="bg1"/>
          </a:bgClr>
        </a:patt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t="4110" b="3424"/>
          <a:stretch/>
        </p:blipFill>
        <p:spPr>
          <a:xfrm>
            <a:off x="-240177" y="2191109"/>
            <a:ext cx="13203987" cy="2329134"/>
          </a:xfrm>
          <a:prstGeom prst="rect">
            <a:avLst/>
          </a:prstGeom>
        </p:spPr>
      </p:pic>
    </p:spTree>
    <p:extLst>
      <p:ext uri="{BB962C8B-B14F-4D97-AF65-F5344CB8AC3E}">
        <p14:creationId xmlns:p14="http://schemas.microsoft.com/office/powerpoint/2010/main" val="16900649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02901" y="0"/>
            <a:ext cx="13397802" cy="6858000"/>
          </a:xfrm>
          <a:prstGeom prst="rect">
            <a:avLst/>
          </a:prstGeom>
        </p:spPr>
      </p:pic>
      <p:grpSp>
        <p:nvGrpSpPr>
          <p:cNvPr id="7" name="Group 6"/>
          <p:cNvGrpSpPr/>
          <p:nvPr/>
        </p:nvGrpSpPr>
        <p:grpSpPr>
          <a:xfrm>
            <a:off x="3775494" y="1108494"/>
            <a:ext cx="4641012" cy="4641012"/>
            <a:chOff x="3623094" y="1108494"/>
            <a:chExt cx="4641012" cy="4641012"/>
          </a:xfrm>
        </p:grpSpPr>
        <p:sp>
          <p:nvSpPr>
            <p:cNvPr id="6" name="Rectangle 5"/>
            <p:cNvSpPr/>
            <p:nvPr/>
          </p:nvSpPr>
          <p:spPr>
            <a:xfrm>
              <a:off x="3623094" y="1108494"/>
              <a:ext cx="4641012" cy="4641012"/>
            </a:xfrm>
            <a:prstGeom prst="rect">
              <a:avLst/>
            </a:prstGeom>
            <a:solidFill>
              <a:schemeClr val="bg1"/>
            </a:solidFill>
            <a:ln w="57150">
              <a:solidFill>
                <a:srgbClr val="FC3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4"/>
            <a:srcRect l="15360" r="20488"/>
            <a:stretch/>
          </p:blipFill>
          <p:spPr>
            <a:xfrm>
              <a:off x="4322393" y="1895415"/>
              <a:ext cx="3242414" cy="3067170"/>
            </a:xfrm>
            <a:prstGeom prst="rect">
              <a:avLst/>
            </a:prstGeom>
          </p:spPr>
        </p:pic>
      </p:grpSp>
    </p:spTree>
    <p:extLst>
      <p:ext uri="{BB962C8B-B14F-4D97-AF65-F5344CB8AC3E}">
        <p14:creationId xmlns:p14="http://schemas.microsoft.com/office/powerpoint/2010/main" val="2593315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997200" y="1605753"/>
            <a:ext cx="6197600" cy="3454400"/>
          </a:xfrm>
          <a:prstGeom prst="rect">
            <a:avLst/>
          </a:prstGeom>
        </p:spPr>
      </p:pic>
      <p:pic>
        <p:nvPicPr>
          <p:cNvPr id="8" name="Picture 7"/>
          <p:cNvPicPr>
            <a:picLocks noChangeAspect="1"/>
          </p:cNvPicPr>
          <p:nvPr/>
        </p:nvPicPr>
        <p:blipFill>
          <a:blip r:embed="rId4"/>
          <a:stretch>
            <a:fillRect/>
          </a:stretch>
        </p:blipFill>
        <p:spPr>
          <a:xfrm>
            <a:off x="1016000" y="475453"/>
            <a:ext cx="10160000" cy="5715000"/>
          </a:xfrm>
          <a:prstGeom prst="rect">
            <a:avLst/>
          </a:prstGeom>
        </p:spPr>
      </p:pic>
      <p:pic>
        <p:nvPicPr>
          <p:cNvPr id="4" name="Picture 3"/>
          <p:cNvPicPr>
            <a:picLocks noChangeAspect="1"/>
          </p:cNvPicPr>
          <p:nvPr/>
        </p:nvPicPr>
        <p:blipFill>
          <a:blip r:embed="rId5"/>
          <a:stretch>
            <a:fillRect/>
          </a:stretch>
        </p:blipFill>
        <p:spPr>
          <a:xfrm>
            <a:off x="493408" y="-234839"/>
            <a:ext cx="11205185" cy="7135585"/>
          </a:xfrm>
          <a:prstGeom prst="rect">
            <a:avLst/>
          </a:prstGeom>
        </p:spPr>
      </p:pic>
      <p:pic>
        <p:nvPicPr>
          <p:cNvPr id="7" name="Picture 6"/>
          <p:cNvPicPr>
            <a:picLocks noChangeAspect="1"/>
          </p:cNvPicPr>
          <p:nvPr/>
        </p:nvPicPr>
        <p:blipFill>
          <a:blip r:embed="rId6"/>
          <a:stretch>
            <a:fillRect/>
          </a:stretch>
        </p:blipFill>
        <p:spPr>
          <a:xfrm>
            <a:off x="980904" y="-759124"/>
            <a:ext cx="10230193" cy="8184154"/>
          </a:xfrm>
          <a:prstGeom prst="rect">
            <a:avLst/>
          </a:prstGeom>
        </p:spPr>
      </p:pic>
      <p:pic>
        <p:nvPicPr>
          <p:cNvPr id="5" name="Picture 4"/>
          <p:cNvPicPr>
            <a:picLocks noChangeAspect="1"/>
          </p:cNvPicPr>
          <p:nvPr/>
        </p:nvPicPr>
        <p:blipFill>
          <a:blip r:embed="rId7"/>
          <a:stretch>
            <a:fillRect/>
          </a:stretch>
        </p:blipFill>
        <p:spPr>
          <a:xfrm>
            <a:off x="0" y="38211"/>
            <a:ext cx="12192000" cy="6589485"/>
          </a:xfrm>
          <a:prstGeom prst="rect">
            <a:avLst/>
          </a:prstGeom>
        </p:spPr>
      </p:pic>
      <p:pic>
        <p:nvPicPr>
          <p:cNvPr id="12" name="Picture 11"/>
          <p:cNvPicPr>
            <a:picLocks noChangeAspect="1"/>
          </p:cNvPicPr>
          <p:nvPr/>
        </p:nvPicPr>
        <p:blipFill>
          <a:blip r:embed="rId8"/>
          <a:stretch>
            <a:fillRect/>
          </a:stretch>
        </p:blipFill>
        <p:spPr>
          <a:xfrm>
            <a:off x="3575050" y="-151889"/>
            <a:ext cx="5041900" cy="6969685"/>
          </a:xfrm>
          <a:prstGeom prst="rect">
            <a:avLst/>
          </a:prstGeom>
        </p:spPr>
      </p:pic>
      <p:pic>
        <p:nvPicPr>
          <p:cNvPr id="11" name="Picture 10"/>
          <p:cNvPicPr>
            <a:picLocks noChangeAspect="1"/>
          </p:cNvPicPr>
          <p:nvPr/>
        </p:nvPicPr>
        <p:blipFill>
          <a:blip r:embed="rId9"/>
          <a:stretch>
            <a:fillRect/>
          </a:stretch>
        </p:blipFill>
        <p:spPr>
          <a:xfrm>
            <a:off x="0" y="1776329"/>
            <a:ext cx="12192000" cy="3113248"/>
          </a:xfrm>
          <a:prstGeom prst="rect">
            <a:avLst/>
          </a:prstGeom>
        </p:spPr>
      </p:pic>
      <p:pic>
        <p:nvPicPr>
          <p:cNvPr id="10" name="Picture 9"/>
          <p:cNvPicPr>
            <a:picLocks noChangeAspect="1"/>
          </p:cNvPicPr>
          <p:nvPr/>
        </p:nvPicPr>
        <p:blipFill>
          <a:blip r:embed="rId10"/>
          <a:stretch>
            <a:fillRect/>
          </a:stretch>
        </p:blipFill>
        <p:spPr>
          <a:xfrm>
            <a:off x="2333895" y="648468"/>
            <a:ext cx="7524210" cy="5368970"/>
          </a:xfrm>
          <a:prstGeom prst="rect">
            <a:avLst/>
          </a:prstGeom>
        </p:spPr>
      </p:pic>
      <p:sp>
        <p:nvSpPr>
          <p:cNvPr id="2" name="Title 1"/>
          <p:cNvSpPr>
            <a:spLocks noGrp="1"/>
          </p:cNvSpPr>
          <p:nvPr>
            <p:ph type="ctrTitle"/>
          </p:nvPr>
        </p:nvSpPr>
        <p:spPr>
          <a:xfrm>
            <a:off x="1524000" y="2139153"/>
            <a:ext cx="9144000" cy="2387600"/>
          </a:xfrm>
        </p:spPr>
        <p:txBody>
          <a:bodyPr/>
          <a:lstStyle/>
          <a:p>
            <a:endParaRPr lang="en-US" dirty="0"/>
          </a:p>
        </p:txBody>
      </p:sp>
      <p:sp>
        <p:nvSpPr>
          <p:cNvPr id="3" name="Subtitle 2"/>
          <p:cNvSpPr>
            <a:spLocks noGrp="1"/>
          </p:cNvSpPr>
          <p:nvPr>
            <p:ph type="subTitle" idx="1"/>
          </p:nvPr>
        </p:nvSpPr>
        <p:spPr>
          <a:xfrm>
            <a:off x="1524000" y="2505072"/>
            <a:ext cx="9144000" cy="1655762"/>
          </a:xfrm>
        </p:spPr>
        <p:txBody>
          <a:bodyPr/>
          <a:lstStyle/>
          <a:p>
            <a:endParaRPr lang="en-US" dirty="0"/>
          </a:p>
        </p:txBody>
      </p:sp>
    </p:spTree>
    <p:extLst>
      <p:ext uri="{BB962C8B-B14F-4D97-AF65-F5344CB8AC3E}">
        <p14:creationId xmlns:p14="http://schemas.microsoft.com/office/powerpoint/2010/main" val="1373628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49FF7"/>
        </a:solidFill>
        <a:effectLst/>
      </p:bgPr>
    </p:bg>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6556076" y="2484400"/>
            <a:ext cx="1639020" cy="1639020"/>
          </a:xfrm>
          <a:prstGeom prst="rect">
            <a:avLst/>
          </a:prstGeom>
        </p:spPr>
      </p:pic>
      <p:pic>
        <p:nvPicPr>
          <p:cNvPr id="8" name="Picture 7"/>
          <p:cNvPicPr>
            <a:picLocks noChangeAspect="1"/>
          </p:cNvPicPr>
          <p:nvPr/>
        </p:nvPicPr>
        <p:blipFill>
          <a:blip r:embed="rId3"/>
          <a:stretch>
            <a:fillRect/>
          </a:stretch>
        </p:blipFill>
        <p:spPr>
          <a:xfrm>
            <a:off x="1639019" y="-759132"/>
            <a:ext cx="1639020" cy="1639020"/>
          </a:xfrm>
          <a:prstGeom prst="rect">
            <a:avLst/>
          </a:prstGeom>
        </p:spPr>
      </p:pic>
      <p:pic>
        <p:nvPicPr>
          <p:cNvPr id="9" name="Picture 8"/>
          <p:cNvPicPr>
            <a:picLocks noChangeAspect="1"/>
          </p:cNvPicPr>
          <p:nvPr/>
        </p:nvPicPr>
        <p:blipFill>
          <a:blip r:embed="rId3"/>
          <a:stretch>
            <a:fillRect/>
          </a:stretch>
        </p:blipFill>
        <p:spPr>
          <a:xfrm>
            <a:off x="0" y="-759132"/>
            <a:ext cx="1639019" cy="1639019"/>
          </a:xfrm>
          <a:prstGeom prst="rect">
            <a:avLst/>
          </a:prstGeom>
        </p:spPr>
      </p:pic>
      <p:pic>
        <p:nvPicPr>
          <p:cNvPr id="10" name="Picture 9"/>
          <p:cNvPicPr>
            <a:picLocks noChangeAspect="1"/>
          </p:cNvPicPr>
          <p:nvPr/>
        </p:nvPicPr>
        <p:blipFill>
          <a:blip r:embed="rId3"/>
          <a:stretch>
            <a:fillRect/>
          </a:stretch>
        </p:blipFill>
        <p:spPr>
          <a:xfrm>
            <a:off x="3278038" y="-759132"/>
            <a:ext cx="1639019" cy="1639019"/>
          </a:xfrm>
          <a:prstGeom prst="rect">
            <a:avLst/>
          </a:prstGeom>
        </p:spPr>
      </p:pic>
      <p:pic>
        <p:nvPicPr>
          <p:cNvPr id="11" name="Picture 10"/>
          <p:cNvPicPr>
            <a:picLocks noChangeAspect="1"/>
          </p:cNvPicPr>
          <p:nvPr/>
        </p:nvPicPr>
        <p:blipFill>
          <a:blip r:embed="rId3"/>
          <a:stretch>
            <a:fillRect/>
          </a:stretch>
        </p:blipFill>
        <p:spPr>
          <a:xfrm>
            <a:off x="1639019" y="879887"/>
            <a:ext cx="1639020" cy="1639020"/>
          </a:xfrm>
          <a:prstGeom prst="rect">
            <a:avLst/>
          </a:prstGeom>
        </p:spPr>
      </p:pic>
      <p:pic>
        <p:nvPicPr>
          <p:cNvPr id="12" name="Picture 11"/>
          <p:cNvPicPr>
            <a:picLocks noChangeAspect="1"/>
          </p:cNvPicPr>
          <p:nvPr/>
        </p:nvPicPr>
        <p:blipFill>
          <a:blip r:embed="rId3"/>
          <a:stretch>
            <a:fillRect/>
          </a:stretch>
        </p:blipFill>
        <p:spPr>
          <a:xfrm>
            <a:off x="0" y="879887"/>
            <a:ext cx="1639019" cy="1639019"/>
          </a:xfrm>
          <a:prstGeom prst="rect">
            <a:avLst/>
          </a:prstGeom>
        </p:spPr>
      </p:pic>
      <p:pic>
        <p:nvPicPr>
          <p:cNvPr id="13" name="Picture 12"/>
          <p:cNvPicPr>
            <a:picLocks noChangeAspect="1"/>
          </p:cNvPicPr>
          <p:nvPr/>
        </p:nvPicPr>
        <p:blipFill>
          <a:blip r:embed="rId3"/>
          <a:stretch>
            <a:fillRect/>
          </a:stretch>
        </p:blipFill>
        <p:spPr>
          <a:xfrm>
            <a:off x="3278038" y="879887"/>
            <a:ext cx="1639019" cy="1639019"/>
          </a:xfrm>
          <a:prstGeom prst="rect">
            <a:avLst/>
          </a:prstGeom>
        </p:spPr>
      </p:pic>
      <p:pic>
        <p:nvPicPr>
          <p:cNvPr id="14" name="Picture 13"/>
          <p:cNvPicPr>
            <a:picLocks noChangeAspect="1"/>
          </p:cNvPicPr>
          <p:nvPr/>
        </p:nvPicPr>
        <p:blipFill>
          <a:blip r:embed="rId3"/>
          <a:stretch>
            <a:fillRect/>
          </a:stretch>
        </p:blipFill>
        <p:spPr>
          <a:xfrm>
            <a:off x="1639019" y="2484400"/>
            <a:ext cx="1639020" cy="1639020"/>
          </a:xfrm>
          <a:prstGeom prst="rect">
            <a:avLst/>
          </a:prstGeom>
        </p:spPr>
      </p:pic>
      <p:pic>
        <p:nvPicPr>
          <p:cNvPr id="15" name="Picture 14"/>
          <p:cNvPicPr>
            <a:picLocks noChangeAspect="1"/>
          </p:cNvPicPr>
          <p:nvPr/>
        </p:nvPicPr>
        <p:blipFill>
          <a:blip r:embed="rId3"/>
          <a:stretch>
            <a:fillRect/>
          </a:stretch>
        </p:blipFill>
        <p:spPr>
          <a:xfrm>
            <a:off x="0" y="2484400"/>
            <a:ext cx="1639019" cy="1639019"/>
          </a:xfrm>
          <a:prstGeom prst="rect">
            <a:avLst/>
          </a:prstGeom>
        </p:spPr>
      </p:pic>
      <p:pic>
        <p:nvPicPr>
          <p:cNvPr id="16" name="Picture 15"/>
          <p:cNvPicPr>
            <a:picLocks noChangeAspect="1"/>
          </p:cNvPicPr>
          <p:nvPr/>
        </p:nvPicPr>
        <p:blipFill>
          <a:blip r:embed="rId3"/>
          <a:stretch>
            <a:fillRect/>
          </a:stretch>
        </p:blipFill>
        <p:spPr>
          <a:xfrm>
            <a:off x="3278038" y="2484400"/>
            <a:ext cx="1639019" cy="1639019"/>
          </a:xfrm>
          <a:prstGeom prst="rect">
            <a:avLst/>
          </a:prstGeom>
        </p:spPr>
      </p:pic>
      <p:pic>
        <p:nvPicPr>
          <p:cNvPr id="17" name="Picture 16"/>
          <p:cNvPicPr>
            <a:picLocks noChangeAspect="1"/>
          </p:cNvPicPr>
          <p:nvPr/>
        </p:nvPicPr>
        <p:blipFill>
          <a:blip r:embed="rId3"/>
          <a:stretch>
            <a:fillRect/>
          </a:stretch>
        </p:blipFill>
        <p:spPr>
          <a:xfrm>
            <a:off x="1639019" y="4123419"/>
            <a:ext cx="1639020" cy="1639020"/>
          </a:xfrm>
          <a:prstGeom prst="rect">
            <a:avLst/>
          </a:prstGeom>
        </p:spPr>
      </p:pic>
      <p:pic>
        <p:nvPicPr>
          <p:cNvPr id="18" name="Picture 17"/>
          <p:cNvPicPr>
            <a:picLocks noChangeAspect="1"/>
          </p:cNvPicPr>
          <p:nvPr/>
        </p:nvPicPr>
        <p:blipFill>
          <a:blip r:embed="rId3"/>
          <a:stretch>
            <a:fillRect/>
          </a:stretch>
        </p:blipFill>
        <p:spPr>
          <a:xfrm>
            <a:off x="0" y="4123419"/>
            <a:ext cx="1639019" cy="1639019"/>
          </a:xfrm>
          <a:prstGeom prst="rect">
            <a:avLst/>
          </a:prstGeom>
        </p:spPr>
      </p:pic>
      <p:pic>
        <p:nvPicPr>
          <p:cNvPr id="19" name="Picture 18"/>
          <p:cNvPicPr>
            <a:picLocks noChangeAspect="1"/>
          </p:cNvPicPr>
          <p:nvPr/>
        </p:nvPicPr>
        <p:blipFill>
          <a:blip r:embed="rId3"/>
          <a:stretch>
            <a:fillRect/>
          </a:stretch>
        </p:blipFill>
        <p:spPr>
          <a:xfrm>
            <a:off x="3278038" y="4123419"/>
            <a:ext cx="1639019" cy="1639019"/>
          </a:xfrm>
          <a:prstGeom prst="rect">
            <a:avLst/>
          </a:prstGeom>
        </p:spPr>
      </p:pic>
      <p:pic>
        <p:nvPicPr>
          <p:cNvPr id="20" name="Picture 19"/>
          <p:cNvPicPr>
            <a:picLocks noChangeAspect="1"/>
          </p:cNvPicPr>
          <p:nvPr/>
        </p:nvPicPr>
        <p:blipFill>
          <a:blip r:embed="rId3"/>
          <a:stretch>
            <a:fillRect/>
          </a:stretch>
        </p:blipFill>
        <p:spPr>
          <a:xfrm>
            <a:off x="6556076" y="-759132"/>
            <a:ext cx="1639020" cy="1639020"/>
          </a:xfrm>
          <a:prstGeom prst="rect">
            <a:avLst/>
          </a:prstGeom>
        </p:spPr>
      </p:pic>
      <p:pic>
        <p:nvPicPr>
          <p:cNvPr id="21" name="Picture 20"/>
          <p:cNvPicPr>
            <a:picLocks noChangeAspect="1"/>
          </p:cNvPicPr>
          <p:nvPr/>
        </p:nvPicPr>
        <p:blipFill>
          <a:blip r:embed="rId3"/>
          <a:stretch>
            <a:fillRect/>
          </a:stretch>
        </p:blipFill>
        <p:spPr>
          <a:xfrm>
            <a:off x="4917057" y="-759132"/>
            <a:ext cx="1639019" cy="1639019"/>
          </a:xfrm>
          <a:prstGeom prst="rect">
            <a:avLst/>
          </a:prstGeom>
        </p:spPr>
      </p:pic>
      <p:pic>
        <p:nvPicPr>
          <p:cNvPr id="22" name="Picture 21"/>
          <p:cNvPicPr>
            <a:picLocks noChangeAspect="1"/>
          </p:cNvPicPr>
          <p:nvPr/>
        </p:nvPicPr>
        <p:blipFill>
          <a:blip r:embed="rId3"/>
          <a:stretch>
            <a:fillRect/>
          </a:stretch>
        </p:blipFill>
        <p:spPr>
          <a:xfrm>
            <a:off x="8195095" y="-759132"/>
            <a:ext cx="1639019" cy="1639019"/>
          </a:xfrm>
          <a:prstGeom prst="rect">
            <a:avLst/>
          </a:prstGeom>
        </p:spPr>
      </p:pic>
      <p:pic>
        <p:nvPicPr>
          <p:cNvPr id="23" name="Picture 22"/>
          <p:cNvPicPr>
            <a:picLocks noChangeAspect="1"/>
          </p:cNvPicPr>
          <p:nvPr/>
        </p:nvPicPr>
        <p:blipFill>
          <a:blip r:embed="rId3"/>
          <a:stretch>
            <a:fillRect/>
          </a:stretch>
        </p:blipFill>
        <p:spPr>
          <a:xfrm>
            <a:off x="6556076" y="879887"/>
            <a:ext cx="1639020" cy="1639020"/>
          </a:xfrm>
          <a:prstGeom prst="rect">
            <a:avLst/>
          </a:prstGeom>
        </p:spPr>
      </p:pic>
      <p:pic>
        <p:nvPicPr>
          <p:cNvPr id="24" name="Picture 23"/>
          <p:cNvPicPr>
            <a:picLocks noChangeAspect="1"/>
          </p:cNvPicPr>
          <p:nvPr/>
        </p:nvPicPr>
        <p:blipFill>
          <a:blip r:embed="rId3"/>
          <a:stretch>
            <a:fillRect/>
          </a:stretch>
        </p:blipFill>
        <p:spPr>
          <a:xfrm>
            <a:off x="4917057" y="879887"/>
            <a:ext cx="1639019" cy="1639019"/>
          </a:xfrm>
          <a:prstGeom prst="rect">
            <a:avLst/>
          </a:prstGeom>
        </p:spPr>
      </p:pic>
      <p:pic>
        <p:nvPicPr>
          <p:cNvPr id="25" name="Picture 24"/>
          <p:cNvPicPr>
            <a:picLocks noChangeAspect="1"/>
          </p:cNvPicPr>
          <p:nvPr/>
        </p:nvPicPr>
        <p:blipFill>
          <a:blip r:embed="rId3"/>
          <a:stretch>
            <a:fillRect/>
          </a:stretch>
        </p:blipFill>
        <p:spPr>
          <a:xfrm>
            <a:off x="8195095" y="879887"/>
            <a:ext cx="1639019" cy="1639019"/>
          </a:xfrm>
          <a:prstGeom prst="rect">
            <a:avLst/>
          </a:prstGeom>
        </p:spPr>
      </p:pic>
      <p:pic>
        <p:nvPicPr>
          <p:cNvPr id="27" name="Picture 26"/>
          <p:cNvPicPr>
            <a:picLocks noChangeAspect="1"/>
          </p:cNvPicPr>
          <p:nvPr/>
        </p:nvPicPr>
        <p:blipFill>
          <a:blip r:embed="rId3"/>
          <a:stretch>
            <a:fillRect/>
          </a:stretch>
        </p:blipFill>
        <p:spPr>
          <a:xfrm>
            <a:off x="4917057" y="2484400"/>
            <a:ext cx="1639019" cy="1639019"/>
          </a:xfrm>
          <a:prstGeom prst="rect">
            <a:avLst/>
          </a:prstGeom>
        </p:spPr>
      </p:pic>
      <p:pic>
        <p:nvPicPr>
          <p:cNvPr id="28" name="Picture 27"/>
          <p:cNvPicPr>
            <a:picLocks noChangeAspect="1"/>
          </p:cNvPicPr>
          <p:nvPr/>
        </p:nvPicPr>
        <p:blipFill>
          <a:blip r:embed="rId3"/>
          <a:stretch>
            <a:fillRect/>
          </a:stretch>
        </p:blipFill>
        <p:spPr>
          <a:xfrm>
            <a:off x="8195095" y="2484400"/>
            <a:ext cx="1639019" cy="1639019"/>
          </a:xfrm>
          <a:prstGeom prst="rect">
            <a:avLst/>
          </a:prstGeom>
        </p:spPr>
      </p:pic>
      <p:pic>
        <p:nvPicPr>
          <p:cNvPr id="29" name="Picture 28"/>
          <p:cNvPicPr>
            <a:picLocks noChangeAspect="1"/>
          </p:cNvPicPr>
          <p:nvPr/>
        </p:nvPicPr>
        <p:blipFill>
          <a:blip r:embed="rId3"/>
          <a:stretch>
            <a:fillRect/>
          </a:stretch>
        </p:blipFill>
        <p:spPr>
          <a:xfrm>
            <a:off x="6556076" y="4123419"/>
            <a:ext cx="1639020" cy="1639020"/>
          </a:xfrm>
          <a:prstGeom prst="rect">
            <a:avLst/>
          </a:prstGeom>
        </p:spPr>
      </p:pic>
      <p:pic>
        <p:nvPicPr>
          <p:cNvPr id="30" name="Picture 29"/>
          <p:cNvPicPr>
            <a:picLocks noChangeAspect="1"/>
          </p:cNvPicPr>
          <p:nvPr/>
        </p:nvPicPr>
        <p:blipFill>
          <a:blip r:embed="rId3"/>
          <a:stretch>
            <a:fillRect/>
          </a:stretch>
        </p:blipFill>
        <p:spPr>
          <a:xfrm>
            <a:off x="4917057" y="4123419"/>
            <a:ext cx="1639019" cy="1639019"/>
          </a:xfrm>
          <a:prstGeom prst="rect">
            <a:avLst/>
          </a:prstGeom>
        </p:spPr>
      </p:pic>
      <p:pic>
        <p:nvPicPr>
          <p:cNvPr id="31" name="Picture 30"/>
          <p:cNvPicPr>
            <a:picLocks noChangeAspect="1"/>
          </p:cNvPicPr>
          <p:nvPr/>
        </p:nvPicPr>
        <p:blipFill>
          <a:blip r:embed="rId3"/>
          <a:stretch>
            <a:fillRect/>
          </a:stretch>
        </p:blipFill>
        <p:spPr>
          <a:xfrm>
            <a:off x="8195095" y="4123419"/>
            <a:ext cx="1639019" cy="1639019"/>
          </a:xfrm>
          <a:prstGeom prst="rect">
            <a:avLst/>
          </a:prstGeom>
        </p:spPr>
      </p:pic>
      <p:pic>
        <p:nvPicPr>
          <p:cNvPr id="32" name="Picture 31"/>
          <p:cNvPicPr>
            <a:picLocks noChangeAspect="1"/>
          </p:cNvPicPr>
          <p:nvPr/>
        </p:nvPicPr>
        <p:blipFill>
          <a:blip r:embed="rId3"/>
          <a:stretch>
            <a:fillRect/>
          </a:stretch>
        </p:blipFill>
        <p:spPr>
          <a:xfrm>
            <a:off x="11473133" y="-759132"/>
            <a:ext cx="1639020" cy="1639020"/>
          </a:xfrm>
          <a:prstGeom prst="rect">
            <a:avLst/>
          </a:prstGeom>
        </p:spPr>
      </p:pic>
      <p:pic>
        <p:nvPicPr>
          <p:cNvPr id="33" name="Picture 32"/>
          <p:cNvPicPr>
            <a:picLocks noChangeAspect="1"/>
          </p:cNvPicPr>
          <p:nvPr/>
        </p:nvPicPr>
        <p:blipFill>
          <a:blip r:embed="rId3"/>
          <a:stretch>
            <a:fillRect/>
          </a:stretch>
        </p:blipFill>
        <p:spPr>
          <a:xfrm>
            <a:off x="9834114" y="-759132"/>
            <a:ext cx="1639019" cy="1639019"/>
          </a:xfrm>
          <a:prstGeom prst="rect">
            <a:avLst/>
          </a:prstGeom>
        </p:spPr>
      </p:pic>
      <p:pic>
        <p:nvPicPr>
          <p:cNvPr id="34" name="Picture 33"/>
          <p:cNvPicPr>
            <a:picLocks noChangeAspect="1"/>
          </p:cNvPicPr>
          <p:nvPr/>
        </p:nvPicPr>
        <p:blipFill>
          <a:blip r:embed="rId3"/>
          <a:stretch>
            <a:fillRect/>
          </a:stretch>
        </p:blipFill>
        <p:spPr>
          <a:xfrm>
            <a:off x="13112152" y="-759132"/>
            <a:ext cx="1639019" cy="1639019"/>
          </a:xfrm>
          <a:prstGeom prst="rect">
            <a:avLst/>
          </a:prstGeom>
        </p:spPr>
      </p:pic>
      <p:pic>
        <p:nvPicPr>
          <p:cNvPr id="35" name="Picture 34"/>
          <p:cNvPicPr>
            <a:picLocks noChangeAspect="1"/>
          </p:cNvPicPr>
          <p:nvPr/>
        </p:nvPicPr>
        <p:blipFill>
          <a:blip r:embed="rId3"/>
          <a:stretch>
            <a:fillRect/>
          </a:stretch>
        </p:blipFill>
        <p:spPr>
          <a:xfrm>
            <a:off x="11473133" y="879887"/>
            <a:ext cx="1639020" cy="1639020"/>
          </a:xfrm>
          <a:prstGeom prst="rect">
            <a:avLst/>
          </a:prstGeom>
        </p:spPr>
      </p:pic>
      <p:pic>
        <p:nvPicPr>
          <p:cNvPr id="36" name="Picture 35"/>
          <p:cNvPicPr>
            <a:picLocks noChangeAspect="1"/>
          </p:cNvPicPr>
          <p:nvPr/>
        </p:nvPicPr>
        <p:blipFill>
          <a:blip r:embed="rId3"/>
          <a:stretch>
            <a:fillRect/>
          </a:stretch>
        </p:blipFill>
        <p:spPr>
          <a:xfrm>
            <a:off x="9834114" y="879887"/>
            <a:ext cx="1639019" cy="1639019"/>
          </a:xfrm>
          <a:prstGeom prst="rect">
            <a:avLst/>
          </a:prstGeom>
        </p:spPr>
      </p:pic>
      <p:pic>
        <p:nvPicPr>
          <p:cNvPr id="37" name="Picture 36"/>
          <p:cNvPicPr>
            <a:picLocks noChangeAspect="1"/>
          </p:cNvPicPr>
          <p:nvPr/>
        </p:nvPicPr>
        <p:blipFill>
          <a:blip r:embed="rId3"/>
          <a:stretch>
            <a:fillRect/>
          </a:stretch>
        </p:blipFill>
        <p:spPr>
          <a:xfrm>
            <a:off x="13112152" y="879887"/>
            <a:ext cx="1639019" cy="1639019"/>
          </a:xfrm>
          <a:prstGeom prst="rect">
            <a:avLst/>
          </a:prstGeom>
        </p:spPr>
      </p:pic>
      <p:pic>
        <p:nvPicPr>
          <p:cNvPr id="38" name="Picture 37"/>
          <p:cNvPicPr>
            <a:picLocks noChangeAspect="1"/>
          </p:cNvPicPr>
          <p:nvPr/>
        </p:nvPicPr>
        <p:blipFill>
          <a:blip r:embed="rId3"/>
          <a:stretch>
            <a:fillRect/>
          </a:stretch>
        </p:blipFill>
        <p:spPr>
          <a:xfrm>
            <a:off x="11473133" y="2484400"/>
            <a:ext cx="1639020" cy="1639020"/>
          </a:xfrm>
          <a:prstGeom prst="rect">
            <a:avLst/>
          </a:prstGeom>
        </p:spPr>
      </p:pic>
      <p:pic>
        <p:nvPicPr>
          <p:cNvPr id="39" name="Picture 38"/>
          <p:cNvPicPr>
            <a:picLocks noChangeAspect="1"/>
          </p:cNvPicPr>
          <p:nvPr/>
        </p:nvPicPr>
        <p:blipFill>
          <a:blip r:embed="rId3"/>
          <a:stretch>
            <a:fillRect/>
          </a:stretch>
        </p:blipFill>
        <p:spPr>
          <a:xfrm>
            <a:off x="9834114" y="2484400"/>
            <a:ext cx="1639019" cy="1639019"/>
          </a:xfrm>
          <a:prstGeom prst="rect">
            <a:avLst/>
          </a:prstGeom>
        </p:spPr>
      </p:pic>
      <p:pic>
        <p:nvPicPr>
          <p:cNvPr id="40" name="Picture 39"/>
          <p:cNvPicPr>
            <a:picLocks noChangeAspect="1"/>
          </p:cNvPicPr>
          <p:nvPr/>
        </p:nvPicPr>
        <p:blipFill>
          <a:blip r:embed="rId3"/>
          <a:stretch>
            <a:fillRect/>
          </a:stretch>
        </p:blipFill>
        <p:spPr>
          <a:xfrm>
            <a:off x="13112152" y="2484400"/>
            <a:ext cx="1639019" cy="1639019"/>
          </a:xfrm>
          <a:prstGeom prst="rect">
            <a:avLst/>
          </a:prstGeom>
        </p:spPr>
      </p:pic>
      <p:pic>
        <p:nvPicPr>
          <p:cNvPr id="41" name="Picture 40"/>
          <p:cNvPicPr>
            <a:picLocks noChangeAspect="1"/>
          </p:cNvPicPr>
          <p:nvPr/>
        </p:nvPicPr>
        <p:blipFill>
          <a:blip r:embed="rId3"/>
          <a:stretch>
            <a:fillRect/>
          </a:stretch>
        </p:blipFill>
        <p:spPr>
          <a:xfrm>
            <a:off x="11473133" y="4123419"/>
            <a:ext cx="1639020" cy="1639020"/>
          </a:xfrm>
          <a:prstGeom prst="rect">
            <a:avLst/>
          </a:prstGeom>
        </p:spPr>
      </p:pic>
      <p:pic>
        <p:nvPicPr>
          <p:cNvPr id="43" name="Picture 42"/>
          <p:cNvPicPr>
            <a:picLocks noChangeAspect="1"/>
          </p:cNvPicPr>
          <p:nvPr/>
        </p:nvPicPr>
        <p:blipFill>
          <a:blip r:embed="rId3"/>
          <a:stretch>
            <a:fillRect/>
          </a:stretch>
        </p:blipFill>
        <p:spPr>
          <a:xfrm>
            <a:off x="13112152" y="4123419"/>
            <a:ext cx="1639019" cy="1639019"/>
          </a:xfrm>
          <a:prstGeom prst="rect">
            <a:avLst/>
          </a:prstGeom>
        </p:spPr>
      </p:pic>
      <p:pic>
        <p:nvPicPr>
          <p:cNvPr id="4" name="Picture 3"/>
          <p:cNvPicPr>
            <a:picLocks noChangeAspect="1"/>
          </p:cNvPicPr>
          <p:nvPr/>
        </p:nvPicPr>
        <p:blipFill rotWithShape="1">
          <a:blip r:embed="rId4"/>
          <a:srcRect r="3063"/>
          <a:stretch/>
        </p:blipFill>
        <p:spPr>
          <a:xfrm>
            <a:off x="293296" y="284681"/>
            <a:ext cx="6954995" cy="3062360"/>
          </a:xfrm>
          <a:prstGeom prst="rect">
            <a:avLst/>
          </a:prstGeom>
        </p:spPr>
      </p:pic>
      <p:pic>
        <p:nvPicPr>
          <p:cNvPr id="42" name="Picture 41"/>
          <p:cNvPicPr>
            <a:picLocks noChangeAspect="1"/>
          </p:cNvPicPr>
          <p:nvPr/>
        </p:nvPicPr>
        <p:blipFill>
          <a:blip r:embed="rId3"/>
          <a:stretch>
            <a:fillRect/>
          </a:stretch>
        </p:blipFill>
        <p:spPr>
          <a:xfrm>
            <a:off x="9834114" y="4123419"/>
            <a:ext cx="1639019" cy="1639019"/>
          </a:xfrm>
          <a:prstGeom prst="rect">
            <a:avLst/>
          </a:prstGeom>
        </p:spPr>
      </p:pic>
      <p:pic>
        <p:nvPicPr>
          <p:cNvPr id="48" name="Picture 47"/>
          <p:cNvPicPr>
            <a:picLocks noChangeAspect="1"/>
          </p:cNvPicPr>
          <p:nvPr/>
        </p:nvPicPr>
        <p:blipFill>
          <a:blip r:embed="rId3"/>
          <a:stretch>
            <a:fillRect/>
          </a:stretch>
        </p:blipFill>
        <p:spPr>
          <a:xfrm>
            <a:off x="1639019" y="5745185"/>
            <a:ext cx="1639020" cy="1639020"/>
          </a:xfrm>
          <a:prstGeom prst="rect">
            <a:avLst/>
          </a:prstGeom>
        </p:spPr>
      </p:pic>
      <p:pic>
        <p:nvPicPr>
          <p:cNvPr id="49" name="Picture 48"/>
          <p:cNvPicPr>
            <a:picLocks noChangeAspect="1"/>
          </p:cNvPicPr>
          <p:nvPr/>
        </p:nvPicPr>
        <p:blipFill>
          <a:blip r:embed="rId3"/>
          <a:stretch>
            <a:fillRect/>
          </a:stretch>
        </p:blipFill>
        <p:spPr>
          <a:xfrm>
            <a:off x="0" y="5745185"/>
            <a:ext cx="1639019" cy="1639019"/>
          </a:xfrm>
          <a:prstGeom prst="rect">
            <a:avLst/>
          </a:prstGeom>
        </p:spPr>
      </p:pic>
      <p:pic>
        <p:nvPicPr>
          <p:cNvPr id="50" name="Picture 49"/>
          <p:cNvPicPr>
            <a:picLocks noChangeAspect="1"/>
          </p:cNvPicPr>
          <p:nvPr/>
        </p:nvPicPr>
        <p:blipFill>
          <a:blip r:embed="rId3"/>
          <a:stretch>
            <a:fillRect/>
          </a:stretch>
        </p:blipFill>
        <p:spPr>
          <a:xfrm>
            <a:off x="3278038" y="5745185"/>
            <a:ext cx="1639019" cy="1639019"/>
          </a:xfrm>
          <a:prstGeom prst="rect">
            <a:avLst/>
          </a:prstGeom>
        </p:spPr>
      </p:pic>
      <p:pic>
        <p:nvPicPr>
          <p:cNvPr id="51" name="Picture 50"/>
          <p:cNvPicPr>
            <a:picLocks noChangeAspect="1"/>
          </p:cNvPicPr>
          <p:nvPr/>
        </p:nvPicPr>
        <p:blipFill>
          <a:blip r:embed="rId3"/>
          <a:stretch>
            <a:fillRect/>
          </a:stretch>
        </p:blipFill>
        <p:spPr>
          <a:xfrm>
            <a:off x="6556076" y="5745185"/>
            <a:ext cx="1639020" cy="1639020"/>
          </a:xfrm>
          <a:prstGeom prst="rect">
            <a:avLst/>
          </a:prstGeom>
        </p:spPr>
      </p:pic>
      <p:pic>
        <p:nvPicPr>
          <p:cNvPr id="52" name="Picture 51"/>
          <p:cNvPicPr>
            <a:picLocks noChangeAspect="1"/>
          </p:cNvPicPr>
          <p:nvPr/>
        </p:nvPicPr>
        <p:blipFill>
          <a:blip r:embed="rId3"/>
          <a:stretch>
            <a:fillRect/>
          </a:stretch>
        </p:blipFill>
        <p:spPr>
          <a:xfrm>
            <a:off x="4917057" y="5745185"/>
            <a:ext cx="1639019" cy="1639019"/>
          </a:xfrm>
          <a:prstGeom prst="rect">
            <a:avLst/>
          </a:prstGeom>
        </p:spPr>
      </p:pic>
      <p:pic>
        <p:nvPicPr>
          <p:cNvPr id="53" name="Picture 52"/>
          <p:cNvPicPr>
            <a:picLocks noChangeAspect="1"/>
          </p:cNvPicPr>
          <p:nvPr/>
        </p:nvPicPr>
        <p:blipFill>
          <a:blip r:embed="rId3"/>
          <a:stretch>
            <a:fillRect/>
          </a:stretch>
        </p:blipFill>
        <p:spPr>
          <a:xfrm>
            <a:off x="8195095" y="5745185"/>
            <a:ext cx="1639019" cy="1639019"/>
          </a:xfrm>
          <a:prstGeom prst="rect">
            <a:avLst/>
          </a:prstGeom>
        </p:spPr>
      </p:pic>
      <p:pic>
        <p:nvPicPr>
          <p:cNvPr id="54" name="Picture 53"/>
          <p:cNvPicPr>
            <a:picLocks noChangeAspect="1"/>
          </p:cNvPicPr>
          <p:nvPr/>
        </p:nvPicPr>
        <p:blipFill>
          <a:blip r:embed="rId3"/>
          <a:stretch>
            <a:fillRect/>
          </a:stretch>
        </p:blipFill>
        <p:spPr>
          <a:xfrm>
            <a:off x="11473133" y="5745185"/>
            <a:ext cx="1639020" cy="1639020"/>
          </a:xfrm>
          <a:prstGeom prst="rect">
            <a:avLst/>
          </a:prstGeom>
        </p:spPr>
      </p:pic>
      <p:pic>
        <p:nvPicPr>
          <p:cNvPr id="55" name="Picture 54"/>
          <p:cNvPicPr>
            <a:picLocks noChangeAspect="1"/>
          </p:cNvPicPr>
          <p:nvPr/>
        </p:nvPicPr>
        <p:blipFill>
          <a:blip r:embed="rId3"/>
          <a:stretch>
            <a:fillRect/>
          </a:stretch>
        </p:blipFill>
        <p:spPr>
          <a:xfrm>
            <a:off x="9834114" y="5745185"/>
            <a:ext cx="1639019" cy="1639019"/>
          </a:xfrm>
          <a:prstGeom prst="rect">
            <a:avLst/>
          </a:prstGeom>
        </p:spPr>
      </p:pic>
      <p:pic>
        <p:nvPicPr>
          <p:cNvPr id="6" name="Picture 5"/>
          <p:cNvPicPr>
            <a:picLocks noChangeAspect="1"/>
          </p:cNvPicPr>
          <p:nvPr/>
        </p:nvPicPr>
        <p:blipFill rotWithShape="1">
          <a:blip r:embed="rId5"/>
          <a:srcRect l="1587" r="1"/>
          <a:stretch/>
        </p:blipFill>
        <p:spPr>
          <a:xfrm>
            <a:off x="293297" y="3243532"/>
            <a:ext cx="6108443" cy="3426138"/>
          </a:xfrm>
          <a:prstGeom prst="rect">
            <a:avLst/>
          </a:prstGeom>
        </p:spPr>
      </p:pic>
      <p:pic>
        <p:nvPicPr>
          <p:cNvPr id="5" name="Picture 4"/>
          <p:cNvPicPr>
            <a:picLocks noChangeAspect="1"/>
          </p:cNvPicPr>
          <p:nvPr/>
        </p:nvPicPr>
        <p:blipFill>
          <a:blip r:embed="rId6"/>
          <a:stretch>
            <a:fillRect/>
          </a:stretch>
        </p:blipFill>
        <p:spPr>
          <a:xfrm>
            <a:off x="6238772" y="3243532"/>
            <a:ext cx="5357233" cy="3426138"/>
          </a:xfrm>
          <a:prstGeom prst="rect">
            <a:avLst/>
          </a:prstGeom>
        </p:spPr>
      </p:pic>
    </p:spTree>
    <p:extLst>
      <p:ext uri="{BB962C8B-B14F-4D97-AF65-F5344CB8AC3E}">
        <p14:creationId xmlns:p14="http://schemas.microsoft.com/office/powerpoint/2010/main" val="13465060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12" name="Picture 11"/>
          <p:cNvPicPr>
            <a:picLocks noChangeAspect="1"/>
          </p:cNvPicPr>
          <p:nvPr/>
        </p:nvPicPr>
        <p:blipFill>
          <a:blip r:embed="rId3"/>
          <a:stretch>
            <a:fillRect/>
          </a:stretch>
        </p:blipFill>
        <p:spPr>
          <a:xfrm>
            <a:off x="0" y="0"/>
            <a:ext cx="12809656" cy="6858000"/>
          </a:xfrm>
          <a:prstGeom prst="rect">
            <a:avLst/>
          </a:prstGeom>
        </p:spPr>
      </p:pic>
    </p:spTree>
    <p:extLst>
      <p:ext uri="{BB962C8B-B14F-4D97-AF65-F5344CB8AC3E}">
        <p14:creationId xmlns:p14="http://schemas.microsoft.com/office/powerpoint/2010/main" val="9281917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rgbClr val="FC3DFF"/>
          </a:fgClr>
          <a:bgClr>
            <a:schemeClr val="bg1"/>
          </a:bgClr>
        </a:pattFill>
        <a:effectLst/>
      </p:bgPr>
    </p:bg>
    <p:spTree>
      <p:nvGrpSpPr>
        <p:cNvPr id="1" name=""/>
        <p:cNvGrpSpPr/>
        <p:nvPr/>
      </p:nvGrpSpPr>
      <p:grpSpPr>
        <a:xfrm>
          <a:off x="0" y="0"/>
          <a:ext cx="0" cy="0"/>
          <a:chOff x="0" y="0"/>
          <a:chExt cx="0" cy="0"/>
        </a:xfrm>
      </p:grpSpPr>
      <p:sp>
        <p:nvSpPr>
          <p:cNvPr id="10" name="TextBox 9"/>
          <p:cNvSpPr txBox="1"/>
          <p:nvPr/>
        </p:nvSpPr>
        <p:spPr>
          <a:xfrm>
            <a:off x="10414465" y="4143638"/>
            <a:ext cx="184731" cy="523220"/>
          </a:xfrm>
          <a:prstGeom prst="rect">
            <a:avLst/>
          </a:prstGeom>
          <a:noFill/>
        </p:spPr>
        <p:txBody>
          <a:bodyPr wrap="none" rtlCol="0">
            <a:spAutoFit/>
          </a:bodyPr>
          <a:lstStyle/>
          <a:p>
            <a:endParaRPr lang="en-US" sz="2800" b="1" dirty="0">
              <a:solidFill>
                <a:srgbClr val="FFFF00"/>
              </a:solidFill>
              <a:latin typeface="Roboto Black" charset="0"/>
              <a:ea typeface="Roboto Black" charset="0"/>
              <a:cs typeface="Roboto Black" charset="0"/>
            </a:endParaRPr>
          </a:p>
        </p:txBody>
      </p:sp>
      <p:sp>
        <p:nvSpPr>
          <p:cNvPr id="2" name="TextBox 1"/>
          <p:cNvSpPr txBox="1"/>
          <p:nvPr/>
        </p:nvSpPr>
        <p:spPr>
          <a:xfrm rot="20495647">
            <a:off x="1328585" y="194307"/>
            <a:ext cx="1160895" cy="1862048"/>
          </a:xfrm>
          <a:prstGeom prst="rect">
            <a:avLst/>
          </a:prstGeom>
          <a:noFill/>
        </p:spPr>
        <p:txBody>
          <a:bodyPr wrap="none" rtlCol="0">
            <a:spAutoFit/>
          </a:bodyPr>
          <a:lstStyle/>
          <a:p>
            <a:r>
              <a:rPr lang="en-US" sz="11500" b="1" dirty="0" smtClean="0">
                <a:solidFill>
                  <a:srgbClr val="FC3DFF"/>
                </a:solidFill>
                <a:latin typeface="Roboto Black" charset="0"/>
                <a:ea typeface="Roboto Black" charset="0"/>
                <a:cs typeface="Roboto Black" charset="0"/>
              </a:rPr>
              <a:t>A</a:t>
            </a:r>
            <a:endParaRPr lang="en-US" sz="11500" b="1" dirty="0">
              <a:solidFill>
                <a:srgbClr val="FC3DFF"/>
              </a:solidFill>
              <a:latin typeface="Roboto Black" charset="0"/>
              <a:ea typeface="Roboto Black" charset="0"/>
              <a:cs typeface="Roboto Black" charset="0"/>
            </a:endParaRPr>
          </a:p>
        </p:txBody>
      </p:sp>
      <p:sp>
        <p:nvSpPr>
          <p:cNvPr id="8" name="TextBox 7"/>
          <p:cNvSpPr txBox="1"/>
          <p:nvPr/>
        </p:nvSpPr>
        <p:spPr>
          <a:xfrm rot="518127">
            <a:off x="4319798" y="545497"/>
            <a:ext cx="1160895" cy="1862048"/>
          </a:xfrm>
          <a:prstGeom prst="rect">
            <a:avLst/>
          </a:prstGeom>
          <a:noFill/>
        </p:spPr>
        <p:txBody>
          <a:bodyPr wrap="none" rtlCol="0">
            <a:spAutoFit/>
          </a:bodyPr>
          <a:lstStyle/>
          <a:p>
            <a:r>
              <a:rPr lang="en-US" sz="11500" b="1" dirty="0" smtClean="0">
                <a:solidFill>
                  <a:srgbClr val="FC3DFF"/>
                </a:solidFill>
                <a:latin typeface="Roboto Black" charset="0"/>
                <a:ea typeface="Roboto Black" charset="0"/>
                <a:cs typeface="Roboto Black" charset="0"/>
              </a:rPr>
              <a:t>G</a:t>
            </a:r>
            <a:endParaRPr lang="en-US" sz="11500" b="1" dirty="0">
              <a:solidFill>
                <a:srgbClr val="FC3DFF"/>
              </a:solidFill>
              <a:latin typeface="Roboto Black" charset="0"/>
              <a:ea typeface="Roboto Black" charset="0"/>
              <a:cs typeface="Roboto Black" charset="0"/>
            </a:endParaRPr>
          </a:p>
        </p:txBody>
      </p:sp>
      <p:sp>
        <p:nvSpPr>
          <p:cNvPr id="11" name="TextBox 10"/>
          <p:cNvSpPr txBox="1"/>
          <p:nvPr/>
        </p:nvSpPr>
        <p:spPr>
          <a:xfrm rot="19735886">
            <a:off x="1377965" y="3920819"/>
            <a:ext cx="1225015" cy="1862048"/>
          </a:xfrm>
          <a:prstGeom prst="rect">
            <a:avLst/>
          </a:prstGeom>
          <a:noFill/>
        </p:spPr>
        <p:txBody>
          <a:bodyPr wrap="none" rtlCol="0">
            <a:spAutoFit/>
          </a:bodyPr>
          <a:lstStyle/>
          <a:p>
            <a:r>
              <a:rPr lang="en-US" sz="11500" b="1" dirty="0" smtClean="0">
                <a:solidFill>
                  <a:srgbClr val="FC3DFF"/>
                </a:solidFill>
                <a:latin typeface="Roboto Black" charset="0"/>
                <a:ea typeface="Roboto Black" charset="0"/>
                <a:cs typeface="Roboto Black" charset="0"/>
              </a:rPr>
              <a:t>N</a:t>
            </a:r>
            <a:endParaRPr lang="en-US" sz="11500" b="1" dirty="0">
              <a:solidFill>
                <a:srgbClr val="FC3DFF"/>
              </a:solidFill>
              <a:latin typeface="Roboto Black" charset="0"/>
              <a:ea typeface="Roboto Black" charset="0"/>
              <a:cs typeface="Roboto Black" charset="0"/>
            </a:endParaRPr>
          </a:p>
        </p:txBody>
      </p:sp>
      <p:sp>
        <p:nvSpPr>
          <p:cNvPr id="12" name="TextBox 11"/>
          <p:cNvSpPr txBox="1"/>
          <p:nvPr/>
        </p:nvSpPr>
        <p:spPr>
          <a:xfrm rot="1266083">
            <a:off x="5479969" y="4806364"/>
            <a:ext cx="623889" cy="1862048"/>
          </a:xfrm>
          <a:prstGeom prst="rect">
            <a:avLst/>
          </a:prstGeom>
          <a:noFill/>
        </p:spPr>
        <p:txBody>
          <a:bodyPr wrap="none" rtlCol="0">
            <a:spAutoFit/>
          </a:bodyPr>
          <a:lstStyle/>
          <a:p>
            <a:r>
              <a:rPr lang="en-US" sz="11500" b="1" dirty="0">
                <a:solidFill>
                  <a:srgbClr val="FC3DFF"/>
                </a:solidFill>
                <a:latin typeface="Roboto Black" charset="0"/>
                <a:ea typeface="Roboto Black" charset="0"/>
                <a:cs typeface="Roboto Black" charset="0"/>
              </a:rPr>
              <a:t>I</a:t>
            </a:r>
          </a:p>
        </p:txBody>
      </p:sp>
      <p:sp>
        <p:nvSpPr>
          <p:cNvPr id="13" name="TextBox 12"/>
          <p:cNvSpPr txBox="1"/>
          <p:nvPr/>
        </p:nvSpPr>
        <p:spPr>
          <a:xfrm rot="20148817">
            <a:off x="8412625" y="4403169"/>
            <a:ext cx="1116011" cy="1862048"/>
          </a:xfrm>
          <a:prstGeom prst="rect">
            <a:avLst/>
          </a:prstGeom>
          <a:noFill/>
        </p:spPr>
        <p:txBody>
          <a:bodyPr wrap="none" rtlCol="0">
            <a:spAutoFit/>
          </a:bodyPr>
          <a:lstStyle/>
          <a:p>
            <a:r>
              <a:rPr lang="en-US" sz="11500" b="1" dirty="0">
                <a:solidFill>
                  <a:srgbClr val="FC3DFF"/>
                </a:solidFill>
                <a:latin typeface="Roboto Black" charset="0"/>
                <a:ea typeface="Roboto Black" charset="0"/>
                <a:cs typeface="Roboto Black" charset="0"/>
              </a:rPr>
              <a:t>S</a:t>
            </a:r>
          </a:p>
        </p:txBody>
      </p:sp>
      <p:sp>
        <p:nvSpPr>
          <p:cNvPr id="15" name="TextBox 14"/>
          <p:cNvSpPr txBox="1"/>
          <p:nvPr/>
        </p:nvSpPr>
        <p:spPr>
          <a:xfrm rot="931426">
            <a:off x="9139430" y="4516925"/>
            <a:ext cx="1467068" cy="1862048"/>
          </a:xfrm>
          <a:prstGeom prst="rect">
            <a:avLst/>
          </a:prstGeom>
          <a:noFill/>
        </p:spPr>
        <p:txBody>
          <a:bodyPr wrap="none" rtlCol="0">
            <a:spAutoFit/>
          </a:bodyPr>
          <a:lstStyle/>
          <a:p>
            <a:r>
              <a:rPr lang="en-US" sz="11500" b="1" dirty="0">
                <a:solidFill>
                  <a:srgbClr val="FC3DFF"/>
                </a:solidFill>
                <a:latin typeface="Roboto Black" charset="0"/>
                <a:ea typeface="Roboto Black" charset="0"/>
                <a:cs typeface="Roboto Black" charset="0"/>
              </a:rPr>
              <a:t>M</a:t>
            </a:r>
          </a:p>
        </p:txBody>
      </p:sp>
      <p:sp>
        <p:nvSpPr>
          <p:cNvPr id="16" name="TextBox 15"/>
          <p:cNvSpPr txBox="1"/>
          <p:nvPr/>
        </p:nvSpPr>
        <p:spPr>
          <a:xfrm rot="1788522">
            <a:off x="9910352" y="822979"/>
            <a:ext cx="1192955" cy="1862048"/>
          </a:xfrm>
          <a:prstGeom prst="rect">
            <a:avLst/>
          </a:prstGeom>
          <a:noFill/>
        </p:spPr>
        <p:txBody>
          <a:bodyPr wrap="none" rtlCol="0">
            <a:spAutoFit/>
          </a:bodyPr>
          <a:lstStyle/>
          <a:p>
            <a:r>
              <a:rPr lang="en-US" sz="11500" b="1" dirty="0">
                <a:solidFill>
                  <a:srgbClr val="FC3DFF"/>
                </a:solidFill>
                <a:latin typeface="Roboto Black" charset="0"/>
                <a:ea typeface="Roboto Black" charset="0"/>
                <a:cs typeface="Roboto Black" charset="0"/>
              </a:rPr>
              <a:t>O</a:t>
            </a:r>
          </a:p>
        </p:txBody>
      </p:sp>
      <p:sp>
        <p:nvSpPr>
          <p:cNvPr id="14" name="TextBox 13"/>
          <p:cNvSpPr txBox="1"/>
          <p:nvPr/>
        </p:nvSpPr>
        <p:spPr>
          <a:xfrm>
            <a:off x="10414465" y="4143638"/>
            <a:ext cx="184731" cy="369332"/>
          </a:xfrm>
          <a:prstGeom prst="rect">
            <a:avLst/>
          </a:prstGeom>
          <a:noFill/>
        </p:spPr>
        <p:txBody>
          <a:bodyPr wrap="none" rtlCol="0">
            <a:spAutoFit/>
          </a:bodyPr>
          <a:lstStyle/>
          <a:p>
            <a:endParaRPr lang="en-US" dirty="0">
              <a:solidFill>
                <a:prstClr val="black"/>
              </a:solidFill>
            </a:endParaRPr>
          </a:p>
        </p:txBody>
      </p:sp>
      <p:sp>
        <p:nvSpPr>
          <p:cNvPr id="18" name="Rectangle 17"/>
          <p:cNvSpPr/>
          <p:nvPr/>
        </p:nvSpPr>
        <p:spPr>
          <a:xfrm>
            <a:off x="3237188" y="2072305"/>
            <a:ext cx="5927835" cy="2538248"/>
          </a:xfrm>
          <a:prstGeom prst="rect">
            <a:avLst/>
          </a:prstGeom>
          <a:solidFill>
            <a:schemeClr val="bg1"/>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TextBox 18"/>
          <p:cNvSpPr txBox="1"/>
          <p:nvPr/>
        </p:nvSpPr>
        <p:spPr>
          <a:xfrm>
            <a:off x="3561256" y="2858356"/>
            <a:ext cx="2856872" cy="923330"/>
          </a:xfrm>
          <a:prstGeom prst="rect">
            <a:avLst/>
          </a:prstGeom>
          <a:noFill/>
        </p:spPr>
        <p:txBody>
          <a:bodyPr wrap="none" rtlCol="0">
            <a:spAutoFit/>
          </a:bodyPr>
          <a:lstStyle/>
          <a:p>
            <a:r>
              <a:rPr lang="en-US" sz="5400" b="1" dirty="0" smtClean="0">
                <a:solidFill>
                  <a:prstClr val="black"/>
                </a:solidFill>
                <a:latin typeface="Roboto Black" charset="0"/>
                <a:ea typeface="Roboto Black" charset="0"/>
                <a:cs typeface="Roboto Black" charset="0"/>
              </a:rPr>
              <a:t>AGENDA</a:t>
            </a:r>
          </a:p>
        </p:txBody>
      </p:sp>
    </p:spTree>
    <p:extLst>
      <p:ext uri="{BB962C8B-B14F-4D97-AF65-F5344CB8AC3E}">
        <p14:creationId xmlns:p14="http://schemas.microsoft.com/office/powerpoint/2010/main" val="17432226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614732" y="1926905"/>
            <a:ext cx="6962537" cy="3004191"/>
            <a:chOff x="2735166" y="1930118"/>
            <a:chExt cx="6962537" cy="3004191"/>
          </a:xfrm>
        </p:grpSpPr>
        <p:sp>
          <p:nvSpPr>
            <p:cNvPr id="4" name="Rectangle 3"/>
            <p:cNvSpPr/>
            <p:nvPr/>
          </p:nvSpPr>
          <p:spPr>
            <a:xfrm>
              <a:off x="2735166" y="2150837"/>
              <a:ext cx="6962537" cy="2783472"/>
            </a:xfrm>
            <a:prstGeom prst="rect">
              <a:avLst/>
            </a:prstGeom>
            <a:pattFill prst="pct10">
              <a:fgClr>
                <a:srgbClr val="FC3DFF"/>
              </a:fgClr>
              <a:bgClr>
                <a:schemeClr val="bg1"/>
              </a:bgClr>
            </a:patt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Rectangle 4"/>
            <p:cNvSpPr/>
            <p:nvPr/>
          </p:nvSpPr>
          <p:spPr>
            <a:xfrm>
              <a:off x="2956772" y="1930118"/>
              <a:ext cx="6500532" cy="2783472"/>
            </a:xfrm>
            <a:prstGeom prst="rect">
              <a:avLst/>
            </a:prstGeom>
            <a:solidFill>
              <a:srgbClr val="FC3DFF"/>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10" name="Group 9"/>
          <p:cNvGrpSpPr/>
          <p:nvPr/>
        </p:nvGrpSpPr>
        <p:grpSpPr>
          <a:xfrm>
            <a:off x="3028964" y="2327671"/>
            <a:ext cx="6134072" cy="1999162"/>
            <a:chOff x="3157267" y="2310418"/>
            <a:chExt cx="6134072" cy="1999162"/>
          </a:xfrm>
        </p:grpSpPr>
        <p:sp>
          <p:nvSpPr>
            <p:cNvPr id="6" name="Rectangle 5"/>
            <p:cNvSpPr/>
            <p:nvPr/>
          </p:nvSpPr>
          <p:spPr>
            <a:xfrm>
              <a:off x="3295291" y="2310418"/>
              <a:ext cx="5779100" cy="461665"/>
            </a:xfrm>
            <a:prstGeom prst="rect">
              <a:avLst/>
            </a:prstGeom>
            <a:noFill/>
          </p:spPr>
          <p:txBody>
            <a:bodyPr wrap="square" rtlCol="0">
              <a:spAutoFit/>
            </a:bodyPr>
            <a:lstStyle/>
            <a:p>
              <a:r>
                <a:rPr lang="en-US" sz="2400" b="1" i="1" dirty="0" smtClean="0">
                  <a:latin typeface="Baskerville SemiBold" charset="0"/>
                  <a:ea typeface="Baskerville SemiBold" charset="0"/>
                  <a:cs typeface="Baskerville SemiBold" charset="0"/>
                </a:rPr>
                <a:t>further reading</a:t>
              </a:r>
            </a:p>
          </p:txBody>
        </p:sp>
        <p:sp>
          <p:nvSpPr>
            <p:cNvPr id="2" name="Rectangle 1"/>
            <p:cNvSpPr/>
            <p:nvPr/>
          </p:nvSpPr>
          <p:spPr>
            <a:xfrm>
              <a:off x="3178086" y="2739920"/>
              <a:ext cx="6096000" cy="1569660"/>
            </a:xfrm>
            <a:prstGeom prst="rect">
              <a:avLst/>
            </a:prstGeom>
          </p:spPr>
          <p:txBody>
            <a:bodyPr>
              <a:spAutoFit/>
            </a:bodyPr>
            <a:lstStyle/>
            <a:p>
              <a:r>
                <a:rPr lang="en-US" sz="4800" b="1" dirty="0">
                  <a:latin typeface="Roboto" charset="0"/>
                  <a:ea typeface="Roboto" charset="0"/>
                  <a:cs typeface="Roboto" charset="0"/>
                </a:rPr>
                <a:t>WEAPONS OF </a:t>
              </a:r>
              <a:r>
                <a:rPr lang="en-US" sz="4800" b="1" dirty="0" smtClean="0">
                  <a:latin typeface="Roboto" charset="0"/>
                  <a:ea typeface="Roboto" charset="0"/>
                  <a:cs typeface="Roboto" charset="0"/>
                </a:rPr>
                <a:t/>
              </a:r>
              <a:br>
                <a:rPr lang="en-US" sz="4800" b="1" dirty="0" smtClean="0">
                  <a:latin typeface="Roboto" charset="0"/>
                  <a:ea typeface="Roboto" charset="0"/>
                  <a:cs typeface="Roboto" charset="0"/>
                </a:rPr>
              </a:br>
              <a:endParaRPr lang="en-US" sz="4800" b="1" dirty="0">
                <a:latin typeface="Roboto" charset="0"/>
                <a:ea typeface="Roboto" charset="0"/>
                <a:cs typeface="Roboto" charset="0"/>
              </a:endParaRPr>
            </a:p>
          </p:txBody>
        </p:sp>
        <p:sp>
          <p:nvSpPr>
            <p:cNvPr id="7" name="Rectangle 6"/>
            <p:cNvSpPr/>
            <p:nvPr/>
          </p:nvSpPr>
          <p:spPr>
            <a:xfrm>
              <a:off x="3157267" y="3202060"/>
              <a:ext cx="1903085" cy="830997"/>
            </a:xfrm>
            <a:prstGeom prst="rect">
              <a:avLst/>
            </a:prstGeom>
          </p:spPr>
          <p:txBody>
            <a:bodyPr wrap="none">
              <a:spAutoFit/>
            </a:bodyPr>
            <a:lstStyle/>
            <a:p>
              <a:r>
                <a:rPr lang="en-US" sz="4800" b="1" dirty="0" smtClean="0">
                  <a:latin typeface="Roboto" charset="0"/>
                  <a:ea typeface="Roboto" charset="0"/>
                  <a:cs typeface="Roboto" charset="0"/>
                </a:rPr>
                <a:t>MATH</a:t>
              </a:r>
              <a:endParaRPr lang="en-US" sz="4800" b="1" dirty="0">
                <a:latin typeface="Roboto" charset="0"/>
                <a:ea typeface="Roboto" charset="0"/>
                <a:cs typeface="Roboto" charset="0"/>
              </a:endParaRPr>
            </a:p>
          </p:txBody>
        </p:sp>
        <p:sp>
          <p:nvSpPr>
            <p:cNvPr id="8" name="Rectangle 7"/>
            <p:cNvSpPr/>
            <p:nvPr/>
          </p:nvSpPr>
          <p:spPr>
            <a:xfrm>
              <a:off x="4994970" y="3202060"/>
              <a:ext cx="4296369" cy="830997"/>
            </a:xfrm>
            <a:prstGeom prst="rect">
              <a:avLst/>
            </a:prstGeom>
          </p:spPr>
          <p:txBody>
            <a:bodyPr wrap="none">
              <a:spAutoFit/>
            </a:bodyPr>
            <a:lstStyle/>
            <a:p>
              <a:r>
                <a:rPr lang="en-US" sz="4800" b="1" dirty="0">
                  <a:latin typeface="Roboto" charset="0"/>
                  <a:ea typeface="Roboto" charset="0"/>
                  <a:cs typeface="Roboto" charset="0"/>
                </a:rPr>
                <a:t>DESTRUCTION</a:t>
              </a:r>
              <a:endParaRPr lang="en-US" sz="4800" b="1" dirty="0">
                <a:latin typeface="Roboto" charset="0"/>
                <a:ea typeface="Roboto" charset="0"/>
                <a:cs typeface="Roboto" charset="0"/>
              </a:endParaRPr>
            </a:p>
          </p:txBody>
        </p:sp>
      </p:grpSp>
    </p:spTree>
    <p:extLst>
      <p:ext uri="{BB962C8B-B14F-4D97-AF65-F5344CB8AC3E}">
        <p14:creationId xmlns:p14="http://schemas.microsoft.com/office/powerpoint/2010/main" val="7081376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pattFill prst="pct5">
          <a:fgClr>
            <a:srgbClr val="FC3DFF"/>
          </a:fgClr>
          <a:bgClr>
            <a:schemeClr val="bg1"/>
          </a:bgClr>
        </a:pattFill>
        <a:effectLst/>
      </p:bgPr>
    </p:bg>
    <p:spTree>
      <p:nvGrpSpPr>
        <p:cNvPr id="1" name=""/>
        <p:cNvGrpSpPr/>
        <p:nvPr/>
      </p:nvGrpSpPr>
      <p:grpSpPr>
        <a:xfrm>
          <a:off x="0" y="0"/>
          <a:ext cx="0" cy="0"/>
          <a:chOff x="0" y="0"/>
          <a:chExt cx="0" cy="0"/>
        </a:xfrm>
      </p:grpSpPr>
      <p:sp>
        <p:nvSpPr>
          <p:cNvPr id="10" name="TextBox 9"/>
          <p:cNvSpPr txBox="1"/>
          <p:nvPr/>
        </p:nvSpPr>
        <p:spPr>
          <a:xfrm>
            <a:off x="10414465" y="4143638"/>
            <a:ext cx="184731" cy="523220"/>
          </a:xfrm>
          <a:prstGeom prst="rect">
            <a:avLst/>
          </a:prstGeom>
          <a:noFill/>
        </p:spPr>
        <p:txBody>
          <a:bodyPr wrap="none" rtlCol="0">
            <a:spAutoFit/>
          </a:bodyPr>
          <a:lstStyle/>
          <a:p>
            <a:endParaRPr lang="en-US" sz="2800" b="1" dirty="0">
              <a:solidFill>
                <a:srgbClr val="FFFF00"/>
              </a:solidFill>
              <a:latin typeface="Roboto Black" charset="0"/>
              <a:ea typeface="Roboto Black" charset="0"/>
              <a:cs typeface="Roboto Black" charset="0"/>
            </a:endParaRPr>
          </a:p>
        </p:txBody>
      </p:sp>
      <p:sp>
        <p:nvSpPr>
          <p:cNvPr id="2" name="TextBox 1"/>
          <p:cNvSpPr txBox="1"/>
          <p:nvPr/>
        </p:nvSpPr>
        <p:spPr>
          <a:xfrm rot="20495647">
            <a:off x="1328585" y="194307"/>
            <a:ext cx="1160895" cy="1862048"/>
          </a:xfrm>
          <a:prstGeom prst="rect">
            <a:avLst/>
          </a:prstGeom>
          <a:noFill/>
        </p:spPr>
        <p:txBody>
          <a:bodyPr wrap="none" rtlCol="0">
            <a:spAutoFit/>
          </a:bodyPr>
          <a:lstStyle/>
          <a:p>
            <a:r>
              <a:rPr lang="en-US" sz="11500" b="1" dirty="0" smtClean="0">
                <a:solidFill>
                  <a:srgbClr val="FC3DFF"/>
                </a:solidFill>
                <a:latin typeface="Roboto Black" charset="0"/>
                <a:ea typeface="Roboto Black" charset="0"/>
                <a:cs typeface="Roboto Black" charset="0"/>
              </a:rPr>
              <a:t>A</a:t>
            </a:r>
            <a:endParaRPr lang="en-US" sz="11500" b="1" dirty="0">
              <a:solidFill>
                <a:srgbClr val="FC3DFF"/>
              </a:solidFill>
              <a:latin typeface="Roboto Black" charset="0"/>
              <a:ea typeface="Roboto Black" charset="0"/>
              <a:cs typeface="Roboto Black" charset="0"/>
            </a:endParaRPr>
          </a:p>
        </p:txBody>
      </p:sp>
      <p:sp>
        <p:nvSpPr>
          <p:cNvPr id="8" name="TextBox 7"/>
          <p:cNvSpPr txBox="1"/>
          <p:nvPr/>
        </p:nvSpPr>
        <p:spPr>
          <a:xfrm rot="518127">
            <a:off x="4319798" y="545497"/>
            <a:ext cx="1160895" cy="1862048"/>
          </a:xfrm>
          <a:prstGeom prst="rect">
            <a:avLst/>
          </a:prstGeom>
          <a:noFill/>
        </p:spPr>
        <p:txBody>
          <a:bodyPr wrap="none" rtlCol="0">
            <a:spAutoFit/>
          </a:bodyPr>
          <a:lstStyle/>
          <a:p>
            <a:r>
              <a:rPr lang="en-US" sz="11500" b="1" dirty="0" smtClean="0">
                <a:solidFill>
                  <a:srgbClr val="FC3DFF"/>
                </a:solidFill>
                <a:latin typeface="Roboto Black" charset="0"/>
                <a:ea typeface="Roboto Black" charset="0"/>
                <a:cs typeface="Roboto Black" charset="0"/>
              </a:rPr>
              <a:t>G</a:t>
            </a:r>
            <a:endParaRPr lang="en-US" sz="11500" b="1" dirty="0">
              <a:solidFill>
                <a:srgbClr val="FC3DFF"/>
              </a:solidFill>
              <a:latin typeface="Roboto Black" charset="0"/>
              <a:ea typeface="Roboto Black" charset="0"/>
              <a:cs typeface="Roboto Black" charset="0"/>
            </a:endParaRPr>
          </a:p>
        </p:txBody>
      </p:sp>
      <p:sp>
        <p:nvSpPr>
          <p:cNvPr id="11" name="TextBox 10"/>
          <p:cNvSpPr txBox="1"/>
          <p:nvPr/>
        </p:nvSpPr>
        <p:spPr>
          <a:xfrm rot="19735886">
            <a:off x="1377965" y="3920819"/>
            <a:ext cx="1225015" cy="1862048"/>
          </a:xfrm>
          <a:prstGeom prst="rect">
            <a:avLst/>
          </a:prstGeom>
          <a:noFill/>
        </p:spPr>
        <p:txBody>
          <a:bodyPr wrap="none" rtlCol="0">
            <a:spAutoFit/>
          </a:bodyPr>
          <a:lstStyle/>
          <a:p>
            <a:r>
              <a:rPr lang="en-US" sz="11500" b="1" dirty="0" smtClean="0">
                <a:solidFill>
                  <a:srgbClr val="FC3DFF"/>
                </a:solidFill>
                <a:latin typeface="Roboto Black" charset="0"/>
                <a:ea typeface="Roboto Black" charset="0"/>
                <a:cs typeface="Roboto Black" charset="0"/>
              </a:rPr>
              <a:t>N</a:t>
            </a:r>
            <a:endParaRPr lang="en-US" sz="11500" b="1" dirty="0">
              <a:solidFill>
                <a:srgbClr val="FC3DFF"/>
              </a:solidFill>
              <a:latin typeface="Roboto Black" charset="0"/>
              <a:ea typeface="Roboto Black" charset="0"/>
              <a:cs typeface="Roboto Black" charset="0"/>
            </a:endParaRPr>
          </a:p>
        </p:txBody>
      </p:sp>
      <p:sp>
        <p:nvSpPr>
          <p:cNvPr id="12" name="TextBox 11"/>
          <p:cNvSpPr txBox="1"/>
          <p:nvPr/>
        </p:nvSpPr>
        <p:spPr>
          <a:xfrm rot="1266083">
            <a:off x="5479969" y="4806364"/>
            <a:ext cx="623889" cy="1862048"/>
          </a:xfrm>
          <a:prstGeom prst="rect">
            <a:avLst/>
          </a:prstGeom>
          <a:noFill/>
        </p:spPr>
        <p:txBody>
          <a:bodyPr wrap="none" rtlCol="0">
            <a:spAutoFit/>
          </a:bodyPr>
          <a:lstStyle/>
          <a:p>
            <a:r>
              <a:rPr lang="en-US" sz="11500" b="1" dirty="0">
                <a:solidFill>
                  <a:srgbClr val="FC3DFF"/>
                </a:solidFill>
                <a:latin typeface="Roboto Black" charset="0"/>
                <a:ea typeface="Roboto Black" charset="0"/>
                <a:cs typeface="Roboto Black" charset="0"/>
              </a:rPr>
              <a:t>I</a:t>
            </a:r>
          </a:p>
        </p:txBody>
      </p:sp>
      <p:sp>
        <p:nvSpPr>
          <p:cNvPr id="13" name="TextBox 12"/>
          <p:cNvSpPr txBox="1"/>
          <p:nvPr/>
        </p:nvSpPr>
        <p:spPr>
          <a:xfrm rot="20148817">
            <a:off x="8412625" y="4403169"/>
            <a:ext cx="1116011" cy="1862048"/>
          </a:xfrm>
          <a:prstGeom prst="rect">
            <a:avLst/>
          </a:prstGeom>
          <a:noFill/>
        </p:spPr>
        <p:txBody>
          <a:bodyPr wrap="none" rtlCol="0">
            <a:spAutoFit/>
          </a:bodyPr>
          <a:lstStyle/>
          <a:p>
            <a:r>
              <a:rPr lang="en-US" sz="11500" b="1" dirty="0">
                <a:solidFill>
                  <a:srgbClr val="FC3DFF"/>
                </a:solidFill>
                <a:latin typeface="Roboto Black" charset="0"/>
                <a:ea typeface="Roboto Black" charset="0"/>
                <a:cs typeface="Roboto Black" charset="0"/>
              </a:rPr>
              <a:t>S</a:t>
            </a:r>
          </a:p>
        </p:txBody>
      </p:sp>
      <p:sp>
        <p:nvSpPr>
          <p:cNvPr id="15" name="TextBox 14"/>
          <p:cNvSpPr txBox="1"/>
          <p:nvPr/>
        </p:nvSpPr>
        <p:spPr>
          <a:xfrm rot="931426">
            <a:off x="9139430" y="4516925"/>
            <a:ext cx="1467068" cy="1862048"/>
          </a:xfrm>
          <a:prstGeom prst="rect">
            <a:avLst/>
          </a:prstGeom>
          <a:noFill/>
        </p:spPr>
        <p:txBody>
          <a:bodyPr wrap="none" rtlCol="0">
            <a:spAutoFit/>
          </a:bodyPr>
          <a:lstStyle/>
          <a:p>
            <a:r>
              <a:rPr lang="en-US" sz="11500" b="1" dirty="0">
                <a:solidFill>
                  <a:srgbClr val="FC3DFF"/>
                </a:solidFill>
                <a:latin typeface="Roboto Black" charset="0"/>
                <a:ea typeface="Roboto Black" charset="0"/>
                <a:cs typeface="Roboto Black" charset="0"/>
              </a:rPr>
              <a:t>M</a:t>
            </a:r>
          </a:p>
        </p:txBody>
      </p:sp>
      <p:sp>
        <p:nvSpPr>
          <p:cNvPr id="16" name="TextBox 15"/>
          <p:cNvSpPr txBox="1"/>
          <p:nvPr/>
        </p:nvSpPr>
        <p:spPr>
          <a:xfrm rot="1788522">
            <a:off x="9910352" y="822979"/>
            <a:ext cx="1192955" cy="1862048"/>
          </a:xfrm>
          <a:prstGeom prst="rect">
            <a:avLst/>
          </a:prstGeom>
          <a:noFill/>
        </p:spPr>
        <p:txBody>
          <a:bodyPr wrap="none" rtlCol="0">
            <a:spAutoFit/>
          </a:bodyPr>
          <a:lstStyle/>
          <a:p>
            <a:r>
              <a:rPr lang="en-US" sz="11500" b="1" dirty="0">
                <a:solidFill>
                  <a:srgbClr val="FC3DFF"/>
                </a:solidFill>
                <a:latin typeface="Roboto Black" charset="0"/>
                <a:ea typeface="Roboto Black" charset="0"/>
                <a:cs typeface="Roboto Black" charset="0"/>
              </a:rPr>
              <a:t>O</a:t>
            </a:r>
          </a:p>
        </p:txBody>
      </p:sp>
      <p:sp>
        <p:nvSpPr>
          <p:cNvPr id="14" name="TextBox 13"/>
          <p:cNvSpPr txBox="1"/>
          <p:nvPr/>
        </p:nvSpPr>
        <p:spPr>
          <a:xfrm>
            <a:off x="10414465" y="4143638"/>
            <a:ext cx="184731" cy="369332"/>
          </a:xfrm>
          <a:prstGeom prst="rect">
            <a:avLst/>
          </a:prstGeom>
          <a:noFill/>
        </p:spPr>
        <p:txBody>
          <a:bodyPr wrap="none" rtlCol="0">
            <a:spAutoFit/>
          </a:bodyPr>
          <a:lstStyle/>
          <a:p>
            <a:endParaRPr lang="en-US" dirty="0">
              <a:solidFill>
                <a:prstClr val="black"/>
              </a:solidFill>
            </a:endParaRPr>
          </a:p>
        </p:txBody>
      </p:sp>
      <p:sp>
        <p:nvSpPr>
          <p:cNvPr id="18" name="Rectangle 17"/>
          <p:cNvSpPr/>
          <p:nvPr/>
        </p:nvSpPr>
        <p:spPr>
          <a:xfrm>
            <a:off x="3237188" y="2072305"/>
            <a:ext cx="5927835" cy="2538248"/>
          </a:xfrm>
          <a:prstGeom prst="rect">
            <a:avLst/>
          </a:prstGeom>
          <a:solidFill>
            <a:schemeClr val="bg1"/>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5" name="Group 4"/>
          <p:cNvGrpSpPr/>
          <p:nvPr/>
        </p:nvGrpSpPr>
        <p:grpSpPr>
          <a:xfrm>
            <a:off x="3379317" y="2460838"/>
            <a:ext cx="4458643" cy="1761183"/>
            <a:chOff x="3379317" y="2413993"/>
            <a:chExt cx="4458643" cy="1761183"/>
          </a:xfrm>
        </p:grpSpPr>
        <p:sp>
          <p:nvSpPr>
            <p:cNvPr id="19" name="TextBox 18"/>
            <p:cNvSpPr txBox="1"/>
            <p:nvPr/>
          </p:nvSpPr>
          <p:spPr>
            <a:xfrm>
              <a:off x="3379317" y="2808171"/>
              <a:ext cx="795411" cy="923330"/>
            </a:xfrm>
            <a:prstGeom prst="rect">
              <a:avLst/>
            </a:prstGeom>
            <a:noFill/>
          </p:spPr>
          <p:txBody>
            <a:bodyPr wrap="none" rtlCol="0">
              <a:spAutoFit/>
            </a:bodyPr>
            <a:lstStyle/>
            <a:p>
              <a:r>
                <a:rPr lang="en-US" sz="5400" b="1" dirty="0" smtClean="0">
                  <a:solidFill>
                    <a:prstClr val="black"/>
                  </a:solidFill>
                  <a:latin typeface="Roboto Black" charset="0"/>
                  <a:ea typeface="Roboto Black" charset="0"/>
                  <a:cs typeface="Roboto Black" charset="0"/>
                </a:rPr>
                <a:t>3.</a:t>
              </a:r>
            </a:p>
          </p:txBody>
        </p:sp>
        <p:grpSp>
          <p:nvGrpSpPr>
            <p:cNvPr id="4" name="Group 3"/>
            <p:cNvGrpSpPr/>
            <p:nvPr/>
          </p:nvGrpSpPr>
          <p:grpSpPr>
            <a:xfrm>
              <a:off x="4437670" y="2413993"/>
              <a:ext cx="3400290" cy="1761183"/>
              <a:chOff x="4437670" y="2614713"/>
              <a:chExt cx="3400290" cy="1761183"/>
            </a:xfrm>
          </p:grpSpPr>
          <p:sp>
            <p:nvSpPr>
              <p:cNvPr id="23" name="TextBox 22"/>
              <p:cNvSpPr txBox="1"/>
              <p:nvPr/>
            </p:nvSpPr>
            <p:spPr>
              <a:xfrm>
                <a:off x="4437670" y="2614713"/>
                <a:ext cx="3400290" cy="646331"/>
              </a:xfrm>
              <a:prstGeom prst="rect">
                <a:avLst/>
              </a:prstGeom>
              <a:noFill/>
            </p:spPr>
            <p:txBody>
              <a:bodyPr wrap="none" rtlCol="0">
                <a:spAutoFit/>
              </a:bodyPr>
              <a:lstStyle/>
              <a:p>
                <a:r>
                  <a:rPr lang="en-US" sz="3600" dirty="0" smtClean="0">
                    <a:solidFill>
                      <a:prstClr val="black"/>
                    </a:solidFill>
                    <a:latin typeface="Roboto Thin" charset="0"/>
                    <a:ea typeface="Roboto Thin" charset="0"/>
                    <a:cs typeface="Roboto Thin" charset="0"/>
                  </a:rPr>
                  <a:t>how can we use</a:t>
                </a:r>
              </a:p>
            </p:txBody>
          </p:sp>
          <p:sp>
            <p:nvSpPr>
              <p:cNvPr id="24" name="Rectangle 23"/>
              <p:cNvSpPr/>
              <p:nvPr/>
            </p:nvSpPr>
            <p:spPr>
              <a:xfrm>
                <a:off x="4437670" y="3033639"/>
                <a:ext cx="3289683" cy="923330"/>
              </a:xfrm>
              <a:prstGeom prst="rect">
                <a:avLst/>
              </a:prstGeom>
              <a:noFill/>
            </p:spPr>
            <p:txBody>
              <a:bodyPr wrap="none" rtlCol="0">
                <a:spAutoFit/>
              </a:bodyPr>
              <a:lstStyle/>
              <a:p>
                <a:r>
                  <a:rPr lang="en-US" sz="5400" b="1" dirty="0" smtClean="0">
                    <a:solidFill>
                      <a:prstClr val="black"/>
                    </a:solidFill>
                    <a:latin typeface="Roboto Black" charset="0"/>
                    <a:ea typeface="Roboto Black" charset="0"/>
                    <a:cs typeface="Roboto Black" charset="0"/>
                  </a:rPr>
                  <a:t>AGONISM</a:t>
                </a:r>
                <a:endParaRPr lang="en-US" sz="5400" b="1" dirty="0">
                  <a:solidFill>
                    <a:prstClr val="black"/>
                  </a:solidFill>
                  <a:latin typeface="Roboto Black" charset="0"/>
                  <a:ea typeface="Roboto Black" charset="0"/>
                  <a:cs typeface="Roboto Black" charset="0"/>
                </a:endParaRPr>
              </a:p>
            </p:txBody>
          </p:sp>
          <p:sp>
            <p:nvSpPr>
              <p:cNvPr id="17" name="TextBox 16"/>
              <p:cNvSpPr txBox="1"/>
              <p:nvPr/>
            </p:nvSpPr>
            <p:spPr>
              <a:xfrm>
                <a:off x="4483327" y="3729565"/>
                <a:ext cx="2388795" cy="646331"/>
              </a:xfrm>
              <a:prstGeom prst="rect">
                <a:avLst/>
              </a:prstGeom>
              <a:noFill/>
            </p:spPr>
            <p:txBody>
              <a:bodyPr wrap="none" rtlCol="0">
                <a:spAutoFit/>
              </a:bodyPr>
              <a:lstStyle/>
              <a:p>
                <a:r>
                  <a:rPr lang="en-US" sz="3600" dirty="0">
                    <a:solidFill>
                      <a:prstClr val="black"/>
                    </a:solidFill>
                    <a:latin typeface="Roboto Thin" charset="0"/>
                    <a:ea typeface="Roboto Thin" charset="0"/>
                    <a:cs typeface="Roboto Thin" charset="0"/>
                  </a:rPr>
                  <a:t>i</a:t>
                </a:r>
                <a:r>
                  <a:rPr lang="en-US" sz="3600" dirty="0" smtClean="0">
                    <a:solidFill>
                      <a:prstClr val="black"/>
                    </a:solidFill>
                    <a:latin typeface="Roboto Thin" charset="0"/>
                    <a:ea typeface="Roboto Thin" charset="0"/>
                    <a:cs typeface="Roboto Thin" charset="0"/>
                  </a:rPr>
                  <a:t>n our work</a:t>
                </a:r>
              </a:p>
            </p:txBody>
          </p:sp>
        </p:grpSp>
      </p:grpSp>
    </p:spTree>
    <p:extLst>
      <p:ext uri="{BB962C8B-B14F-4D97-AF65-F5344CB8AC3E}">
        <p14:creationId xmlns:p14="http://schemas.microsoft.com/office/powerpoint/2010/main" val="20183726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07459" y="1563125"/>
            <a:ext cx="7062160" cy="4524315"/>
          </a:xfrm>
          <a:prstGeom prst="rect">
            <a:avLst/>
          </a:prstGeom>
        </p:spPr>
        <p:txBody>
          <a:bodyPr wrap="square">
            <a:spAutoFit/>
          </a:bodyPr>
          <a:lstStyle/>
          <a:p>
            <a:r>
              <a:rPr lang="en-US" sz="3200" dirty="0" smtClean="0">
                <a:latin typeface="Roboto Thin" charset="0"/>
                <a:ea typeface="Roboto Thin" charset="0"/>
                <a:cs typeface="Roboto Thin" charset="0"/>
              </a:rPr>
              <a:t>seek truth, </a:t>
            </a:r>
            <a:r>
              <a:rPr lang="en-US" sz="3200" dirty="0">
                <a:latin typeface="Roboto Thin" charset="0"/>
                <a:ea typeface="Roboto Thin" charset="0"/>
                <a:cs typeface="Roboto Thin" charset="0"/>
              </a:rPr>
              <a:t>not resolution</a:t>
            </a:r>
          </a:p>
          <a:p>
            <a:endParaRPr lang="en-US" sz="3200" dirty="0" smtClean="0">
              <a:latin typeface="Roboto Thin" charset="0"/>
              <a:ea typeface="Roboto Thin" charset="0"/>
              <a:cs typeface="Roboto Thin" charset="0"/>
            </a:endParaRPr>
          </a:p>
          <a:p>
            <a:r>
              <a:rPr lang="en-US" sz="3200" dirty="0" smtClean="0">
                <a:latin typeface="Roboto Thin" charset="0"/>
                <a:ea typeface="Roboto Thin" charset="0"/>
                <a:cs typeface="Roboto Thin" charset="0"/>
              </a:rPr>
              <a:t>honor </a:t>
            </a:r>
            <a:r>
              <a:rPr lang="en-US" sz="3200" dirty="0">
                <a:latin typeface="Roboto Thin" charset="0"/>
                <a:ea typeface="Roboto Thin" charset="0"/>
                <a:cs typeface="Roboto Thin" charset="0"/>
              </a:rPr>
              <a:t>and hold multiple truths, </a:t>
            </a:r>
            <a:r>
              <a:rPr lang="en-US" sz="3200" dirty="0" smtClean="0">
                <a:latin typeface="Roboto Thin" charset="0"/>
                <a:ea typeface="Roboto Thin" charset="0"/>
                <a:cs typeface="Roboto Thin" charset="0"/>
              </a:rPr>
              <a:t/>
            </a:r>
            <a:br>
              <a:rPr lang="en-US" sz="3200" dirty="0" smtClean="0">
                <a:latin typeface="Roboto Thin" charset="0"/>
                <a:ea typeface="Roboto Thin" charset="0"/>
                <a:cs typeface="Roboto Thin" charset="0"/>
              </a:rPr>
            </a:br>
            <a:r>
              <a:rPr lang="en-US" sz="3200" dirty="0" smtClean="0">
                <a:latin typeface="Roboto Thin" charset="0"/>
                <a:ea typeface="Roboto Thin" charset="0"/>
                <a:cs typeface="Roboto Thin" charset="0"/>
              </a:rPr>
              <a:t>through time </a:t>
            </a:r>
            <a:r>
              <a:rPr lang="mr-IN" sz="3200" dirty="0" smtClean="0">
                <a:latin typeface="Roboto Thin" charset="0"/>
                <a:ea typeface="Roboto Thin" charset="0"/>
                <a:cs typeface="Roboto Thin" charset="0"/>
              </a:rPr>
              <a:t>–</a:t>
            </a:r>
            <a:r>
              <a:rPr lang="en-US" sz="3200" dirty="0" smtClean="0">
                <a:latin typeface="Roboto Thin" charset="0"/>
                <a:ea typeface="Roboto Thin" charset="0"/>
                <a:cs typeface="Roboto Thin" charset="0"/>
              </a:rPr>
              <a:t> there is no one truth</a:t>
            </a:r>
          </a:p>
          <a:p>
            <a:endParaRPr lang="en-US" sz="3200" dirty="0" smtClean="0">
              <a:latin typeface="Roboto Thin" charset="0"/>
              <a:ea typeface="Roboto Thin" charset="0"/>
              <a:cs typeface="Roboto Thin" charset="0"/>
            </a:endParaRPr>
          </a:p>
          <a:p>
            <a:r>
              <a:rPr lang="en-US" sz="3200" dirty="0" smtClean="0">
                <a:latin typeface="Roboto Thin" charset="0"/>
                <a:ea typeface="Roboto Thin" charset="0"/>
                <a:cs typeface="Roboto Thin" charset="0"/>
              </a:rPr>
              <a:t>make </a:t>
            </a:r>
            <a:r>
              <a:rPr lang="en-US" sz="3200" dirty="0">
                <a:latin typeface="Roboto Thin" charset="0"/>
                <a:ea typeface="Roboto Thin" charset="0"/>
                <a:cs typeface="Roboto Thin" charset="0"/>
              </a:rPr>
              <a:t>peace with the conflict in your </a:t>
            </a:r>
            <a:r>
              <a:rPr lang="en-US" sz="3200" dirty="0" smtClean="0">
                <a:latin typeface="Roboto Thin" charset="0"/>
                <a:ea typeface="Roboto Thin" charset="0"/>
                <a:cs typeface="Roboto Thin" charset="0"/>
              </a:rPr>
              <a:t>gut </a:t>
            </a:r>
            <a:r>
              <a:rPr lang="mr-IN" sz="3200" dirty="0" smtClean="0">
                <a:latin typeface="Roboto Thin" charset="0"/>
                <a:ea typeface="Roboto Thin" charset="0"/>
                <a:cs typeface="Roboto Thin" charset="0"/>
              </a:rPr>
              <a:t>–</a:t>
            </a:r>
            <a:r>
              <a:rPr lang="en-US" sz="3200" dirty="0" smtClean="0">
                <a:latin typeface="Roboto Thin" charset="0"/>
                <a:ea typeface="Roboto Thin" charset="0"/>
                <a:cs typeface="Roboto Thin" charset="0"/>
              </a:rPr>
              <a:t> don’t </a:t>
            </a:r>
            <a:r>
              <a:rPr lang="en-US" sz="3200" dirty="0">
                <a:latin typeface="Roboto Thin" charset="0"/>
                <a:ea typeface="Roboto Thin" charset="0"/>
                <a:cs typeface="Roboto Thin" charset="0"/>
              </a:rPr>
              <a:t>let fear and </a:t>
            </a:r>
            <a:r>
              <a:rPr lang="en-US" sz="3200" dirty="0" smtClean="0">
                <a:latin typeface="Roboto Thin" charset="0"/>
                <a:ea typeface="Roboto Thin" charset="0"/>
                <a:cs typeface="Roboto Thin" charset="0"/>
              </a:rPr>
              <a:t>discomfort guide decision-making</a:t>
            </a:r>
            <a:r>
              <a:rPr lang="en-US" sz="3200" dirty="0">
                <a:latin typeface="Roboto Thin" charset="0"/>
                <a:ea typeface="Roboto Thin" charset="0"/>
                <a:cs typeface="Roboto Thin" charset="0"/>
              </a:rPr>
              <a:t>. </a:t>
            </a:r>
            <a:r>
              <a:rPr lang="en-US" sz="3200" dirty="0" smtClean="0">
                <a:latin typeface="Roboto Thin" charset="0"/>
                <a:ea typeface="Roboto Thin" charset="0"/>
                <a:cs typeface="Roboto Thin" charset="0"/>
              </a:rPr>
              <a:t>make </a:t>
            </a:r>
            <a:r>
              <a:rPr lang="en-US" sz="3200" dirty="0">
                <a:latin typeface="Roboto Thin" charset="0"/>
                <a:ea typeface="Roboto Thin" charset="0"/>
                <a:cs typeface="Roboto Thin" charset="0"/>
              </a:rPr>
              <a:t>decisions out of love, out for quest for truth</a:t>
            </a:r>
          </a:p>
        </p:txBody>
      </p:sp>
      <p:sp>
        <p:nvSpPr>
          <p:cNvPr id="5" name="Rectangle 4"/>
          <p:cNvSpPr/>
          <p:nvPr/>
        </p:nvSpPr>
        <p:spPr>
          <a:xfrm>
            <a:off x="4307459" y="978350"/>
            <a:ext cx="7062160" cy="584775"/>
          </a:xfrm>
          <a:prstGeom prst="rect">
            <a:avLst/>
          </a:prstGeom>
        </p:spPr>
        <p:txBody>
          <a:bodyPr wrap="square">
            <a:spAutoFit/>
          </a:bodyPr>
          <a:lstStyle/>
          <a:p>
            <a:r>
              <a:rPr lang="en-US" sz="3200" b="1" dirty="0">
                <a:latin typeface="Roboto Black" charset="0"/>
                <a:ea typeface="Roboto Black" charset="0"/>
                <a:cs typeface="Roboto Black" charset="0"/>
              </a:rPr>
              <a:t>f</a:t>
            </a:r>
            <a:r>
              <a:rPr lang="en-US" sz="3200" b="1" dirty="0" smtClean="0">
                <a:latin typeface="Roboto Black" charset="0"/>
                <a:ea typeface="Roboto Black" charset="0"/>
                <a:cs typeface="Roboto Black" charset="0"/>
              </a:rPr>
              <a:t>or self</a:t>
            </a:r>
            <a:endParaRPr lang="en-US" sz="3200" b="1" dirty="0">
              <a:latin typeface="Roboto Black" charset="0"/>
              <a:ea typeface="Roboto Black" charset="0"/>
              <a:cs typeface="Roboto Black" charset="0"/>
            </a:endParaRPr>
          </a:p>
        </p:txBody>
      </p:sp>
      <p:sp>
        <p:nvSpPr>
          <p:cNvPr id="6" name="Rectangle 5"/>
          <p:cNvSpPr/>
          <p:nvPr/>
        </p:nvSpPr>
        <p:spPr>
          <a:xfrm>
            <a:off x="0" y="1311214"/>
            <a:ext cx="4002657" cy="5745194"/>
          </a:xfrm>
          <a:prstGeom prst="rect">
            <a:avLst/>
          </a:prstGeom>
          <a:pattFill prst="wave">
            <a:fgClr>
              <a:srgbClr val="FC3DFF"/>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4002657" cy="1224951"/>
          </a:xfrm>
          <a:prstGeom prst="rect">
            <a:avLst/>
          </a:prstGeom>
          <a:pattFill prst="solidDmnd">
            <a:fgClr>
              <a:srgbClr val="FC3DFF"/>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 y="1224951"/>
            <a:ext cx="4002657" cy="155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94243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07458" y="1563125"/>
            <a:ext cx="7366963" cy="5078313"/>
          </a:xfrm>
          <a:prstGeom prst="rect">
            <a:avLst/>
          </a:prstGeom>
        </p:spPr>
        <p:txBody>
          <a:bodyPr wrap="square">
            <a:spAutoFit/>
          </a:bodyPr>
          <a:lstStyle/>
          <a:p>
            <a:pPr>
              <a:defRPr/>
            </a:pPr>
            <a:r>
              <a:rPr lang="en-US" sz="3200" dirty="0">
                <a:latin typeface="Roboto Thin" charset="0"/>
                <a:ea typeface="Roboto Thin" charset="0"/>
                <a:cs typeface="Roboto Thin" charset="0"/>
              </a:rPr>
              <a:t>How </a:t>
            </a:r>
            <a:r>
              <a:rPr lang="en-US" sz="3200" dirty="0" smtClean="0">
                <a:latin typeface="Roboto Thin" charset="0"/>
                <a:ea typeface="Roboto Thin" charset="0"/>
                <a:cs typeface="Roboto Thin" charset="0"/>
              </a:rPr>
              <a:t>do </a:t>
            </a:r>
            <a:r>
              <a:rPr lang="en-US" sz="3200" dirty="0">
                <a:latin typeface="Roboto Thin" charset="0"/>
                <a:ea typeface="Roboto Thin" charset="0"/>
                <a:cs typeface="Roboto Thin" charset="0"/>
              </a:rPr>
              <a:t>we </a:t>
            </a:r>
            <a:r>
              <a:rPr lang="en-US" sz="3200" dirty="0" smtClean="0">
                <a:latin typeface="Roboto Thin" charset="0"/>
                <a:ea typeface="Roboto Thin" charset="0"/>
                <a:cs typeface="Roboto Thin" charset="0"/>
              </a:rPr>
              <a:t>or the product push </a:t>
            </a:r>
            <a:r>
              <a:rPr lang="en-US" sz="3200" dirty="0">
                <a:latin typeface="Roboto Thin" charset="0"/>
                <a:ea typeface="Roboto Thin" charset="0"/>
                <a:cs typeface="Roboto Thin" charset="0"/>
              </a:rPr>
              <a:t>the public </a:t>
            </a:r>
            <a:r>
              <a:rPr lang="en-US" sz="3200" dirty="0" smtClean="0">
                <a:latin typeface="Roboto Thin" charset="0"/>
                <a:ea typeface="Roboto Thin" charset="0"/>
                <a:cs typeface="Roboto Thin" charset="0"/>
              </a:rPr>
              <a:t>discourse and bring </a:t>
            </a:r>
            <a:r>
              <a:rPr lang="en-US" sz="3200" dirty="0">
                <a:latin typeface="Roboto Thin" charset="0"/>
                <a:ea typeface="Roboto Thin" charset="0"/>
                <a:cs typeface="Roboto Thin" charset="0"/>
              </a:rPr>
              <a:t>differences </a:t>
            </a:r>
            <a:r>
              <a:rPr lang="en-US" sz="3200" dirty="0" smtClean="0">
                <a:latin typeface="Roboto Thin" charset="0"/>
                <a:ea typeface="Roboto Thin" charset="0"/>
                <a:cs typeface="Roboto Thin" charset="0"/>
              </a:rPr>
              <a:t>forward?</a:t>
            </a:r>
            <a:r>
              <a:rPr lang="en-US" dirty="0" smtClean="0">
                <a:latin typeface="Roboto Thin" charset="0"/>
                <a:ea typeface="Roboto Thin" charset="0"/>
                <a:cs typeface="Roboto Thin" charset="0"/>
              </a:rPr>
              <a:t> </a:t>
            </a:r>
            <a:r>
              <a:rPr lang="en-US" sz="3200" dirty="0" smtClean="0">
                <a:latin typeface="Roboto Thin" charset="0"/>
                <a:ea typeface="Roboto Thin" charset="0"/>
                <a:cs typeface="Roboto Thin" charset="0"/>
              </a:rPr>
              <a:t>What </a:t>
            </a:r>
            <a:r>
              <a:rPr lang="en-US" sz="3200" dirty="0">
                <a:latin typeface="Roboto Thin" charset="0"/>
                <a:ea typeface="Roboto Thin" charset="0"/>
                <a:cs typeface="Roboto Thin" charset="0"/>
              </a:rPr>
              <a:t>information and evidence are we providing to push the discourse?</a:t>
            </a:r>
          </a:p>
          <a:p>
            <a:pPr>
              <a:defRPr/>
            </a:pPr>
            <a:endParaRPr lang="en-US" dirty="0" smtClean="0">
              <a:latin typeface="Roboto Thin" charset="0"/>
              <a:ea typeface="Roboto Thin" charset="0"/>
              <a:cs typeface="Roboto Thin" charset="0"/>
            </a:endParaRPr>
          </a:p>
          <a:p>
            <a:pPr>
              <a:defRPr/>
            </a:pPr>
            <a:r>
              <a:rPr lang="en-US" sz="3200" dirty="0" smtClean="0">
                <a:latin typeface="Roboto Thin" charset="0"/>
                <a:ea typeface="Roboto Thin" charset="0"/>
                <a:cs typeface="Roboto Thin" charset="0"/>
              </a:rPr>
              <a:t>How </a:t>
            </a:r>
            <a:r>
              <a:rPr lang="en-US" sz="3200" dirty="0">
                <a:latin typeface="Roboto Thin" charset="0"/>
                <a:ea typeface="Roboto Thin" charset="0"/>
                <a:cs typeface="Roboto Thin" charset="0"/>
              </a:rPr>
              <a:t>do we reveal </a:t>
            </a:r>
            <a:r>
              <a:rPr lang="en-US" sz="3200" dirty="0" smtClean="0">
                <a:latin typeface="Roboto Thin" charset="0"/>
                <a:ea typeface="Roboto Thin" charset="0"/>
                <a:cs typeface="Roboto Thin" charset="0"/>
              </a:rPr>
              <a:t>and challenge the </a:t>
            </a:r>
            <a:r>
              <a:rPr lang="en-US" sz="3200" dirty="0">
                <a:latin typeface="Roboto Thin" charset="0"/>
                <a:ea typeface="Roboto Thin" charset="0"/>
                <a:cs typeface="Roboto Thin" charset="0"/>
              </a:rPr>
              <a:t>assumptions and actions that shape power relationships and influence</a:t>
            </a:r>
            <a:r>
              <a:rPr lang="en-US" sz="3200" dirty="0" smtClean="0">
                <a:latin typeface="Roboto Thin" charset="0"/>
                <a:ea typeface="Roboto Thin" charset="0"/>
                <a:cs typeface="Roboto Thin" charset="0"/>
              </a:rPr>
              <a:t>?</a:t>
            </a:r>
          </a:p>
          <a:p>
            <a:pPr>
              <a:defRPr/>
            </a:pPr>
            <a:endParaRPr lang="en-US" dirty="0" smtClean="0">
              <a:latin typeface="Roboto Thin" charset="0"/>
              <a:ea typeface="Roboto Thin" charset="0"/>
              <a:cs typeface="Roboto Thin" charset="0"/>
            </a:endParaRPr>
          </a:p>
          <a:p>
            <a:pPr>
              <a:defRPr/>
            </a:pPr>
            <a:r>
              <a:rPr lang="en-US" sz="3200" dirty="0" smtClean="0">
                <a:latin typeface="Roboto Thin" charset="0"/>
                <a:ea typeface="Roboto Thin" charset="0"/>
                <a:cs typeface="Roboto Thin" charset="0"/>
              </a:rPr>
              <a:t>What </a:t>
            </a:r>
            <a:r>
              <a:rPr lang="en-US" sz="3200" dirty="0">
                <a:latin typeface="Roboto Thin" charset="0"/>
                <a:ea typeface="Roboto Thin" charset="0"/>
                <a:cs typeface="Roboto Thin" charset="0"/>
              </a:rPr>
              <a:t>new trajectories for actions are </a:t>
            </a:r>
            <a:r>
              <a:rPr lang="en-US" sz="3200" dirty="0" smtClean="0">
                <a:latin typeface="Roboto Thin" charset="0"/>
                <a:ea typeface="Roboto Thin" charset="0"/>
                <a:cs typeface="Roboto Thin" charset="0"/>
              </a:rPr>
              <a:t/>
            </a:r>
            <a:br>
              <a:rPr lang="en-US" sz="3200" dirty="0" smtClean="0">
                <a:latin typeface="Roboto Thin" charset="0"/>
                <a:ea typeface="Roboto Thin" charset="0"/>
                <a:cs typeface="Roboto Thin" charset="0"/>
              </a:rPr>
            </a:br>
            <a:r>
              <a:rPr lang="en-US" sz="3200" dirty="0" smtClean="0">
                <a:latin typeface="Roboto Thin" charset="0"/>
                <a:ea typeface="Roboto Thin" charset="0"/>
                <a:cs typeface="Roboto Thin" charset="0"/>
              </a:rPr>
              <a:t>we </a:t>
            </a:r>
            <a:r>
              <a:rPr lang="en-US" sz="3200" dirty="0">
                <a:latin typeface="Roboto Thin" charset="0"/>
                <a:ea typeface="Roboto Thin" charset="0"/>
                <a:cs typeface="Roboto Thin" charset="0"/>
              </a:rPr>
              <a:t>setting?</a:t>
            </a:r>
          </a:p>
        </p:txBody>
      </p:sp>
      <p:sp>
        <p:nvSpPr>
          <p:cNvPr id="5" name="Rectangle 4"/>
          <p:cNvSpPr/>
          <p:nvPr/>
        </p:nvSpPr>
        <p:spPr>
          <a:xfrm>
            <a:off x="4307459" y="978350"/>
            <a:ext cx="7062160" cy="584775"/>
          </a:xfrm>
          <a:prstGeom prst="rect">
            <a:avLst/>
          </a:prstGeom>
        </p:spPr>
        <p:txBody>
          <a:bodyPr wrap="square">
            <a:spAutoFit/>
          </a:bodyPr>
          <a:lstStyle/>
          <a:p>
            <a:r>
              <a:rPr lang="en-US" sz="3200" b="1" dirty="0">
                <a:latin typeface="Roboto Black" charset="0"/>
                <a:ea typeface="Roboto Black" charset="0"/>
                <a:cs typeface="Roboto Black" charset="0"/>
              </a:rPr>
              <a:t>f</a:t>
            </a:r>
            <a:r>
              <a:rPr lang="en-US" sz="3200" b="1" dirty="0" smtClean="0">
                <a:latin typeface="Roboto Black" charset="0"/>
                <a:ea typeface="Roboto Black" charset="0"/>
                <a:cs typeface="Roboto Black" charset="0"/>
              </a:rPr>
              <a:t>or our teams and things we create</a:t>
            </a:r>
            <a:endParaRPr lang="en-US" sz="3200" b="1" dirty="0">
              <a:latin typeface="Roboto Black" charset="0"/>
              <a:ea typeface="Roboto Black" charset="0"/>
              <a:cs typeface="Roboto Black" charset="0"/>
            </a:endParaRPr>
          </a:p>
        </p:txBody>
      </p:sp>
      <p:sp>
        <p:nvSpPr>
          <p:cNvPr id="6" name="Rectangle 5"/>
          <p:cNvSpPr/>
          <p:nvPr/>
        </p:nvSpPr>
        <p:spPr>
          <a:xfrm>
            <a:off x="0" y="1311214"/>
            <a:ext cx="4002657" cy="5745194"/>
          </a:xfrm>
          <a:prstGeom prst="rect">
            <a:avLst/>
          </a:prstGeom>
          <a:pattFill prst="wave">
            <a:fgClr>
              <a:srgbClr val="FC3DFF"/>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4002657" cy="1224951"/>
          </a:xfrm>
          <a:prstGeom prst="rect">
            <a:avLst/>
          </a:prstGeom>
          <a:pattFill prst="solidDmnd">
            <a:fgClr>
              <a:srgbClr val="FC3DFF"/>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 y="1224951"/>
            <a:ext cx="4002657" cy="155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76454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pattFill prst="pct5">
          <a:fgClr>
            <a:srgbClr val="FC3DFF"/>
          </a:fgClr>
          <a:bgClr>
            <a:schemeClr val="bg1"/>
          </a:bgClr>
        </a:pattFill>
        <a:effectLst/>
      </p:bgPr>
    </p:bg>
    <p:spTree>
      <p:nvGrpSpPr>
        <p:cNvPr id="1" name=""/>
        <p:cNvGrpSpPr/>
        <p:nvPr/>
      </p:nvGrpSpPr>
      <p:grpSpPr>
        <a:xfrm>
          <a:off x="0" y="0"/>
          <a:ext cx="0" cy="0"/>
          <a:chOff x="0" y="0"/>
          <a:chExt cx="0" cy="0"/>
        </a:xfrm>
      </p:grpSpPr>
      <p:sp>
        <p:nvSpPr>
          <p:cNvPr id="10" name="TextBox 9"/>
          <p:cNvSpPr txBox="1"/>
          <p:nvPr/>
        </p:nvSpPr>
        <p:spPr>
          <a:xfrm>
            <a:off x="10414465" y="4143638"/>
            <a:ext cx="184731" cy="523220"/>
          </a:xfrm>
          <a:prstGeom prst="rect">
            <a:avLst/>
          </a:prstGeom>
          <a:noFill/>
        </p:spPr>
        <p:txBody>
          <a:bodyPr wrap="none" rtlCol="0">
            <a:spAutoFit/>
          </a:bodyPr>
          <a:lstStyle/>
          <a:p>
            <a:endParaRPr lang="en-US" sz="2800" b="1" dirty="0">
              <a:solidFill>
                <a:srgbClr val="FFFF00"/>
              </a:solidFill>
              <a:latin typeface="Roboto Black" charset="0"/>
              <a:ea typeface="Roboto Black" charset="0"/>
              <a:cs typeface="Roboto Black" charset="0"/>
            </a:endParaRPr>
          </a:p>
        </p:txBody>
      </p:sp>
      <p:sp>
        <p:nvSpPr>
          <p:cNvPr id="2" name="TextBox 1"/>
          <p:cNvSpPr txBox="1"/>
          <p:nvPr/>
        </p:nvSpPr>
        <p:spPr>
          <a:xfrm rot="20495647">
            <a:off x="1328585" y="194307"/>
            <a:ext cx="1160895" cy="1862048"/>
          </a:xfrm>
          <a:prstGeom prst="rect">
            <a:avLst/>
          </a:prstGeom>
          <a:noFill/>
        </p:spPr>
        <p:txBody>
          <a:bodyPr wrap="none" rtlCol="0">
            <a:spAutoFit/>
          </a:bodyPr>
          <a:lstStyle/>
          <a:p>
            <a:r>
              <a:rPr lang="en-US" sz="11500" b="1" dirty="0" smtClean="0">
                <a:solidFill>
                  <a:srgbClr val="FC3DFF"/>
                </a:solidFill>
                <a:latin typeface="Roboto Black" charset="0"/>
                <a:ea typeface="Roboto Black" charset="0"/>
                <a:cs typeface="Roboto Black" charset="0"/>
              </a:rPr>
              <a:t>A</a:t>
            </a:r>
            <a:endParaRPr lang="en-US" sz="11500" b="1" dirty="0">
              <a:solidFill>
                <a:srgbClr val="FC3DFF"/>
              </a:solidFill>
              <a:latin typeface="Roboto Black" charset="0"/>
              <a:ea typeface="Roboto Black" charset="0"/>
              <a:cs typeface="Roboto Black" charset="0"/>
            </a:endParaRPr>
          </a:p>
        </p:txBody>
      </p:sp>
      <p:sp>
        <p:nvSpPr>
          <p:cNvPr id="8" name="TextBox 7"/>
          <p:cNvSpPr txBox="1"/>
          <p:nvPr/>
        </p:nvSpPr>
        <p:spPr>
          <a:xfrm rot="518127">
            <a:off x="4319798" y="545497"/>
            <a:ext cx="1160895" cy="1862048"/>
          </a:xfrm>
          <a:prstGeom prst="rect">
            <a:avLst/>
          </a:prstGeom>
          <a:noFill/>
        </p:spPr>
        <p:txBody>
          <a:bodyPr wrap="none" rtlCol="0">
            <a:spAutoFit/>
          </a:bodyPr>
          <a:lstStyle/>
          <a:p>
            <a:r>
              <a:rPr lang="en-US" sz="11500" b="1" dirty="0" smtClean="0">
                <a:solidFill>
                  <a:srgbClr val="FC3DFF"/>
                </a:solidFill>
                <a:latin typeface="Roboto Black" charset="0"/>
                <a:ea typeface="Roboto Black" charset="0"/>
                <a:cs typeface="Roboto Black" charset="0"/>
              </a:rPr>
              <a:t>G</a:t>
            </a:r>
            <a:endParaRPr lang="en-US" sz="11500" b="1" dirty="0">
              <a:solidFill>
                <a:srgbClr val="FC3DFF"/>
              </a:solidFill>
              <a:latin typeface="Roboto Black" charset="0"/>
              <a:ea typeface="Roboto Black" charset="0"/>
              <a:cs typeface="Roboto Black" charset="0"/>
            </a:endParaRPr>
          </a:p>
        </p:txBody>
      </p:sp>
      <p:sp>
        <p:nvSpPr>
          <p:cNvPr id="11" name="TextBox 10"/>
          <p:cNvSpPr txBox="1"/>
          <p:nvPr/>
        </p:nvSpPr>
        <p:spPr>
          <a:xfrm rot="19735886">
            <a:off x="1377965" y="3920819"/>
            <a:ext cx="1225015" cy="1862048"/>
          </a:xfrm>
          <a:prstGeom prst="rect">
            <a:avLst/>
          </a:prstGeom>
          <a:noFill/>
        </p:spPr>
        <p:txBody>
          <a:bodyPr wrap="none" rtlCol="0">
            <a:spAutoFit/>
          </a:bodyPr>
          <a:lstStyle/>
          <a:p>
            <a:r>
              <a:rPr lang="en-US" sz="11500" b="1" dirty="0" smtClean="0">
                <a:solidFill>
                  <a:srgbClr val="FC3DFF"/>
                </a:solidFill>
                <a:latin typeface="Roboto Black" charset="0"/>
                <a:ea typeface="Roboto Black" charset="0"/>
                <a:cs typeface="Roboto Black" charset="0"/>
              </a:rPr>
              <a:t>N</a:t>
            </a:r>
            <a:endParaRPr lang="en-US" sz="11500" b="1" dirty="0">
              <a:solidFill>
                <a:srgbClr val="FC3DFF"/>
              </a:solidFill>
              <a:latin typeface="Roboto Black" charset="0"/>
              <a:ea typeface="Roboto Black" charset="0"/>
              <a:cs typeface="Roboto Black" charset="0"/>
            </a:endParaRPr>
          </a:p>
        </p:txBody>
      </p:sp>
      <p:sp>
        <p:nvSpPr>
          <p:cNvPr id="12" name="TextBox 11"/>
          <p:cNvSpPr txBox="1"/>
          <p:nvPr/>
        </p:nvSpPr>
        <p:spPr>
          <a:xfrm rot="1266083">
            <a:off x="5479969" y="4806364"/>
            <a:ext cx="623889" cy="1862048"/>
          </a:xfrm>
          <a:prstGeom prst="rect">
            <a:avLst/>
          </a:prstGeom>
          <a:noFill/>
        </p:spPr>
        <p:txBody>
          <a:bodyPr wrap="none" rtlCol="0">
            <a:spAutoFit/>
          </a:bodyPr>
          <a:lstStyle/>
          <a:p>
            <a:r>
              <a:rPr lang="en-US" sz="11500" b="1" dirty="0">
                <a:solidFill>
                  <a:srgbClr val="FC3DFF"/>
                </a:solidFill>
                <a:latin typeface="Roboto Black" charset="0"/>
                <a:ea typeface="Roboto Black" charset="0"/>
                <a:cs typeface="Roboto Black" charset="0"/>
              </a:rPr>
              <a:t>I</a:t>
            </a:r>
          </a:p>
        </p:txBody>
      </p:sp>
      <p:sp>
        <p:nvSpPr>
          <p:cNvPr id="13" name="TextBox 12"/>
          <p:cNvSpPr txBox="1"/>
          <p:nvPr/>
        </p:nvSpPr>
        <p:spPr>
          <a:xfrm rot="20148817">
            <a:off x="8412625" y="4403169"/>
            <a:ext cx="1116011" cy="1862048"/>
          </a:xfrm>
          <a:prstGeom prst="rect">
            <a:avLst/>
          </a:prstGeom>
          <a:noFill/>
        </p:spPr>
        <p:txBody>
          <a:bodyPr wrap="none" rtlCol="0">
            <a:spAutoFit/>
          </a:bodyPr>
          <a:lstStyle/>
          <a:p>
            <a:r>
              <a:rPr lang="en-US" sz="11500" b="1" dirty="0">
                <a:solidFill>
                  <a:srgbClr val="FC3DFF"/>
                </a:solidFill>
                <a:latin typeface="Roboto Black" charset="0"/>
                <a:ea typeface="Roboto Black" charset="0"/>
                <a:cs typeface="Roboto Black" charset="0"/>
              </a:rPr>
              <a:t>S</a:t>
            </a:r>
          </a:p>
        </p:txBody>
      </p:sp>
      <p:sp>
        <p:nvSpPr>
          <p:cNvPr id="15" name="TextBox 14"/>
          <p:cNvSpPr txBox="1"/>
          <p:nvPr/>
        </p:nvSpPr>
        <p:spPr>
          <a:xfrm rot="931426">
            <a:off x="9139430" y="4516925"/>
            <a:ext cx="1467068" cy="1862048"/>
          </a:xfrm>
          <a:prstGeom prst="rect">
            <a:avLst/>
          </a:prstGeom>
          <a:noFill/>
        </p:spPr>
        <p:txBody>
          <a:bodyPr wrap="none" rtlCol="0">
            <a:spAutoFit/>
          </a:bodyPr>
          <a:lstStyle/>
          <a:p>
            <a:r>
              <a:rPr lang="en-US" sz="11500" b="1" dirty="0">
                <a:solidFill>
                  <a:srgbClr val="FC3DFF"/>
                </a:solidFill>
                <a:latin typeface="Roboto Black" charset="0"/>
                <a:ea typeface="Roboto Black" charset="0"/>
                <a:cs typeface="Roboto Black" charset="0"/>
              </a:rPr>
              <a:t>M</a:t>
            </a:r>
          </a:p>
        </p:txBody>
      </p:sp>
      <p:sp>
        <p:nvSpPr>
          <p:cNvPr id="16" name="TextBox 15"/>
          <p:cNvSpPr txBox="1"/>
          <p:nvPr/>
        </p:nvSpPr>
        <p:spPr>
          <a:xfrm rot="1788522">
            <a:off x="9910352" y="822979"/>
            <a:ext cx="1192955" cy="1862048"/>
          </a:xfrm>
          <a:prstGeom prst="rect">
            <a:avLst/>
          </a:prstGeom>
          <a:noFill/>
        </p:spPr>
        <p:txBody>
          <a:bodyPr wrap="none" rtlCol="0">
            <a:spAutoFit/>
          </a:bodyPr>
          <a:lstStyle/>
          <a:p>
            <a:r>
              <a:rPr lang="en-US" sz="11500" b="1" dirty="0">
                <a:solidFill>
                  <a:srgbClr val="FC3DFF"/>
                </a:solidFill>
                <a:latin typeface="Roboto Black" charset="0"/>
                <a:ea typeface="Roboto Black" charset="0"/>
                <a:cs typeface="Roboto Black" charset="0"/>
              </a:rPr>
              <a:t>O</a:t>
            </a:r>
          </a:p>
        </p:txBody>
      </p:sp>
      <p:sp>
        <p:nvSpPr>
          <p:cNvPr id="14" name="TextBox 13"/>
          <p:cNvSpPr txBox="1"/>
          <p:nvPr/>
        </p:nvSpPr>
        <p:spPr>
          <a:xfrm>
            <a:off x="10414465" y="4143638"/>
            <a:ext cx="184731" cy="369332"/>
          </a:xfrm>
          <a:prstGeom prst="rect">
            <a:avLst/>
          </a:prstGeom>
          <a:noFill/>
        </p:spPr>
        <p:txBody>
          <a:bodyPr wrap="none" rtlCol="0">
            <a:spAutoFit/>
          </a:bodyPr>
          <a:lstStyle/>
          <a:p>
            <a:endParaRPr lang="en-US" dirty="0">
              <a:solidFill>
                <a:prstClr val="black"/>
              </a:solidFill>
            </a:endParaRPr>
          </a:p>
        </p:txBody>
      </p:sp>
      <p:sp>
        <p:nvSpPr>
          <p:cNvPr id="18" name="Rectangle 17"/>
          <p:cNvSpPr/>
          <p:nvPr/>
        </p:nvSpPr>
        <p:spPr>
          <a:xfrm>
            <a:off x="3237188" y="2072305"/>
            <a:ext cx="5927835" cy="2538248"/>
          </a:xfrm>
          <a:prstGeom prst="rect">
            <a:avLst/>
          </a:prstGeom>
          <a:solidFill>
            <a:schemeClr val="bg1"/>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5" name="Group 4"/>
          <p:cNvGrpSpPr/>
          <p:nvPr/>
        </p:nvGrpSpPr>
        <p:grpSpPr>
          <a:xfrm>
            <a:off x="3379317" y="2869836"/>
            <a:ext cx="4416965" cy="943186"/>
            <a:chOff x="3379317" y="2788315"/>
            <a:chExt cx="4416965" cy="943186"/>
          </a:xfrm>
        </p:grpSpPr>
        <p:sp>
          <p:nvSpPr>
            <p:cNvPr id="19" name="TextBox 18"/>
            <p:cNvSpPr txBox="1"/>
            <p:nvPr/>
          </p:nvSpPr>
          <p:spPr>
            <a:xfrm>
              <a:off x="3379317" y="2808171"/>
              <a:ext cx="795411" cy="923330"/>
            </a:xfrm>
            <a:prstGeom prst="rect">
              <a:avLst/>
            </a:prstGeom>
            <a:noFill/>
          </p:spPr>
          <p:txBody>
            <a:bodyPr wrap="none" rtlCol="0">
              <a:spAutoFit/>
            </a:bodyPr>
            <a:lstStyle/>
            <a:p>
              <a:r>
                <a:rPr lang="en-US" sz="5400" b="1" dirty="0" smtClean="0">
                  <a:solidFill>
                    <a:prstClr val="black"/>
                  </a:solidFill>
                  <a:latin typeface="Roboto Black" charset="0"/>
                  <a:ea typeface="Roboto Black" charset="0"/>
                  <a:cs typeface="Roboto Black" charset="0"/>
                </a:rPr>
                <a:t>4.</a:t>
              </a:r>
            </a:p>
          </p:txBody>
        </p:sp>
        <p:sp>
          <p:nvSpPr>
            <p:cNvPr id="24" name="Rectangle 23"/>
            <p:cNvSpPr/>
            <p:nvPr/>
          </p:nvSpPr>
          <p:spPr>
            <a:xfrm>
              <a:off x="4437670" y="2788315"/>
              <a:ext cx="3358612" cy="923330"/>
            </a:xfrm>
            <a:prstGeom prst="rect">
              <a:avLst/>
            </a:prstGeom>
            <a:noFill/>
          </p:spPr>
          <p:txBody>
            <a:bodyPr wrap="none" rtlCol="0">
              <a:spAutoFit/>
            </a:bodyPr>
            <a:lstStyle/>
            <a:p>
              <a:r>
                <a:rPr lang="en-US" sz="5400" b="1" dirty="0" smtClean="0">
                  <a:solidFill>
                    <a:prstClr val="black"/>
                  </a:solidFill>
                  <a:latin typeface="Roboto Black" charset="0"/>
                  <a:ea typeface="Roboto Black" charset="0"/>
                  <a:cs typeface="Roboto Black" charset="0"/>
                </a:rPr>
                <a:t>Questions</a:t>
              </a:r>
              <a:endParaRPr lang="en-US" sz="5400" b="1" dirty="0">
                <a:solidFill>
                  <a:prstClr val="black"/>
                </a:solidFill>
                <a:latin typeface="Roboto Black" charset="0"/>
                <a:ea typeface="Roboto Black" charset="0"/>
                <a:cs typeface="Roboto Black" charset="0"/>
              </a:endParaRPr>
            </a:p>
          </p:txBody>
        </p:sp>
      </p:grpSp>
    </p:spTree>
    <p:extLst>
      <p:ext uri="{BB962C8B-B14F-4D97-AF65-F5344CB8AC3E}">
        <p14:creationId xmlns:p14="http://schemas.microsoft.com/office/powerpoint/2010/main" val="8859514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pattFill prst="pct5">
          <a:fgClr>
            <a:srgbClr val="FC3DFF"/>
          </a:fgClr>
          <a:bgClr>
            <a:schemeClr val="bg1"/>
          </a:bgClr>
        </a:pattFill>
        <a:effectLst/>
      </p:bgPr>
    </p:bg>
    <p:spTree>
      <p:nvGrpSpPr>
        <p:cNvPr id="1" name=""/>
        <p:cNvGrpSpPr/>
        <p:nvPr/>
      </p:nvGrpSpPr>
      <p:grpSpPr>
        <a:xfrm>
          <a:off x="0" y="0"/>
          <a:ext cx="0" cy="0"/>
          <a:chOff x="0" y="0"/>
          <a:chExt cx="0" cy="0"/>
        </a:xfrm>
      </p:grpSpPr>
      <p:sp>
        <p:nvSpPr>
          <p:cNvPr id="10" name="TextBox 9"/>
          <p:cNvSpPr txBox="1"/>
          <p:nvPr/>
        </p:nvSpPr>
        <p:spPr>
          <a:xfrm>
            <a:off x="10414465" y="4143638"/>
            <a:ext cx="184731" cy="523220"/>
          </a:xfrm>
          <a:prstGeom prst="rect">
            <a:avLst/>
          </a:prstGeom>
          <a:noFill/>
        </p:spPr>
        <p:txBody>
          <a:bodyPr wrap="none" rtlCol="0">
            <a:spAutoFit/>
          </a:bodyPr>
          <a:lstStyle/>
          <a:p>
            <a:endParaRPr lang="en-US" sz="2800" b="1" dirty="0">
              <a:solidFill>
                <a:srgbClr val="FFFF00"/>
              </a:solidFill>
              <a:latin typeface="Roboto Black" charset="0"/>
              <a:ea typeface="Roboto Black" charset="0"/>
              <a:cs typeface="Roboto Black" charset="0"/>
            </a:endParaRPr>
          </a:p>
        </p:txBody>
      </p:sp>
      <p:sp>
        <p:nvSpPr>
          <p:cNvPr id="2" name="TextBox 1"/>
          <p:cNvSpPr txBox="1"/>
          <p:nvPr/>
        </p:nvSpPr>
        <p:spPr>
          <a:xfrm rot="20495647">
            <a:off x="1328585" y="194307"/>
            <a:ext cx="1160895" cy="1862048"/>
          </a:xfrm>
          <a:prstGeom prst="rect">
            <a:avLst/>
          </a:prstGeom>
          <a:noFill/>
        </p:spPr>
        <p:txBody>
          <a:bodyPr wrap="none" rtlCol="0">
            <a:spAutoFit/>
          </a:bodyPr>
          <a:lstStyle/>
          <a:p>
            <a:r>
              <a:rPr lang="en-US" sz="11500" b="1" dirty="0" smtClean="0">
                <a:solidFill>
                  <a:srgbClr val="FC3DFF"/>
                </a:solidFill>
                <a:latin typeface="Roboto Black" charset="0"/>
                <a:ea typeface="Roboto Black" charset="0"/>
                <a:cs typeface="Roboto Black" charset="0"/>
              </a:rPr>
              <a:t>A</a:t>
            </a:r>
            <a:endParaRPr lang="en-US" sz="11500" b="1" dirty="0">
              <a:solidFill>
                <a:srgbClr val="FC3DFF"/>
              </a:solidFill>
              <a:latin typeface="Roboto Black" charset="0"/>
              <a:ea typeface="Roboto Black" charset="0"/>
              <a:cs typeface="Roboto Black" charset="0"/>
            </a:endParaRPr>
          </a:p>
        </p:txBody>
      </p:sp>
      <p:sp>
        <p:nvSpPr>
          <p:cNvPr id="8" name="TextBox 7"/>
          <p:cNvSpPr txBox="1"/>
          <p:nvPr/>
        </p:nvSpPr>
        <p:spPr>
          <a:xfrm rot="518127">
            <a:off x="4319798" y="545497"/>
            <a:ext cx="1160895" cy="1862048"/>
          </a:xfrm>
          <a:prstGeom prst="rect">
            <a:avLst/>
          </a:prstGeom>
          <a:noFill/>
        </p:spPr>
        <p:txBody>
          <a:bodyPr wrap="none" rtlCol="0">
            <a:spAutoFit/>
          </a:bodyPr>
          <a:lstStyle/>
          <a:p>
            <a:r>
              <a:rPr lang="en-US" sz="11500" b="1" dirty="0" smtClean="0">
                <a:solidFill>
                  <a:srgbClr val="FC3DFF"/>
                </a:solidFill>
                <a:latin typeface="Roboto Black" charset="0"/>
                <a:ea typeface="Roboto Black" charset="0"/>
                <a:cs typeface="Roboto Black" charset="0"/>
              </a:rPr>
              <a:t>G</a:t>
            </a:r>
            <a:endParaRPr lang="en-US" sz="11500" b="1" dirty="0">
              <a:solidFill>
                <a:srgbClr val="FC3DFF"/>
              </a:solidFill>
              <a:latin typeface="Roboto Black" charset="0"/>
              <a:ea typeface="Roboto Black" charset="0"/>
              <a:cs typeface="Roboto Black" charset="0"/>
            </a:endParaRPr>
          </a:p>
        </p:txBody>
      </p:sp>
      <p:sp>
        <p:nvSpPr>
          <p:cNvPr id="11" name="TextBox 10"/>
          <p:cNvSpPr txBox="1"/>
          <p:nvPr/>
        </p:nvSpPr>
        <p:spPr>
          <a:xfrm rot="19735886">
            <a:off x="1377965" y="3920819"/>
            <a:ext cx="1225015" cy="1862048"/>
          </a:xfrm>
          <a:prstGeom prst="rect">
            <a:avLst/>
          </a:prstGeom>
          <a:noFill/>
        </p:spPr>
        <p:txBody>
          <a:bodyPr wrap="none" rtlCol="0">
            <a:spAutoFit/>
          </a:bodyPr>
          <a:lstStyle/>
          <a:p>
            <a:r>
              <a:rPr lang="en-US" sz="11500" b="1" dirty="0" smtClean="0">
                <a:solidFill>
                  <a:srgbClr val="FC3DFF"/>
                </a:solidFill>
                <a:latin typeface="Roboto Black" charset="0"/>
                <a:ea typeface="Roboto Black" charset="0"/>
                <a:cs typeface="Roboto Black" charset="0"/>
              </a:rPr>
              <a:t>N</a:t>
            </a:r>
            <a:endParaRPr lang="en-US" sz="11500" b="1" dirty="0">
              <a:solidFill>
                <a:srgbClr val="FC3DFF"/>
              </a:solidFill>
              <a:latin typeface="Roboto Black" charset="0"/>
              <a:ea typeface="Roboto Black" charset="0"/>
              <a:cs typeface="Roboto Black" charset="0"/>
            </a:endParaRPr>
          </a:p>
        </p:txBody>
      </p:sp>
      <p:sp>
        <p:nvSpPr>
          <p:cNvPr id="12" name="TextBox 11"/>
          <p:cNvSpPr txBox="1"/>
          <p:nvPr/>
        </p:nvSpPr>
        <p:spPr>
          <a:xfrm rot="1266083">
            <a:off x="5479969" y="4806364"/>
            <a:ext cx="623889" cy="1862048"/>
          </a:xfrm>
          <a:prstGeom prst="rect">
            <a:avLst/>
          </a:prstGeom>
          <a:noFill/>
        </p:spPr>
        <p:txBody>
          <a:bodyPr wrap="none" rtlCol="0">
            <a:spAutoFit/>
          </a:bodyPr>
          <a:lstStyle/>
          <a:p>
            <a:r>
              <a:rPr lang="en-US" sz="11500" b="1" dirty="0">
                <a:solidFill>
                  <a:srgbClr val="FC3DFF"/>
                </a:solidFill>
                <a:latin typeface="Roboto Black" charset="0"/>
                <a:ea typeface="Roboto Black" charset="0"/>
                <a:cs typeface="Roboto Black" charset="0"/>
              </a:rPr>
              <a:t>I</a:t>
            </a:r>
          </a:p>
        </p:txBody>
      </p:sp>
      <p:sp>
        <p:nvSpPr>
          <p:cNvPr id="13" name="TextBox 12"/>
          <p:cNvSpPr txBox="1"/>
          <p:nvPr/>
        </p:nvSpPr>
        <p:spPr>
          <a:xfrm rot="20148817">
            <a:off x="8412625" y="4403169"/>
            <a:ext cx="1116011" cy="1862048"/>
          </a:xfrm>
          <a:prstGeom prst="rect">
            <a:avLst/>
          </a:prstGeom>
          <a:noFill/>
        </p:spPr>
        <p:txBody>
          <a:bodyPr wrap="none" rtlCol="0">
            <a:spAutoFit/>
          </a:bodyPr>
          <a:lstStyle/>
          <a:p>
            <a:r>
              <a:rPr lang="en-US" sz="11500" b="1" dirty="0">
                <a:solidFill>
                  <a:srgbClr val="FC3DFF"/>
                </a:solidFill>
                <a:latin typeface="Roboto Black" charset="0"/>
                <a:ea typeface="Roboto Black" charset="0"/>
                <a:cs typeface="Roboto Black" charset="0"/>
              </a:rPr>
              <a:t>S</a:t>
            </a:r>
          </a:p>
        </p:txBody>
      </p:sp>
      <p:sp>
        <p:nvSpPr>
          <p:cNvPr id="15" name="TextBox 14"/>
          <p:cNvSpPr txBox="1"/>
          <p:nvPr/>
        </p:nvSpPr>
        <p:spPr>
          <a:xfrm rot="931426">
            <a:off x="9139430" y="4516925"/>
            <a:ext cx="1467068" cy="1862048"/>
          </a:xfrm>
          <a:prstGeom prst="rect">
            <a:avLst/>
          </a:prstGeom>
          <a:noFill/>
        </p:spPr>
        <p:txBody>
          <a:bodyPr wrap="none" rtlCol="0">
            <a:spAutoFit/>
          </a:bodyPr>
          <a:lstStyle/>
          <a:p>
            <a:r>
              <a:rPr lang="en-US" sz="11500" b="1" dirty="0">
                <a:solidFill>
                  <a:srgbClr val="FC3DFF"/>
                </a:solidFill>
                <a:latin typeface="Roboto Black" charset="0"/>
                <a:ea typeface="Roboto Black" charset="0"/>
                <a:cs typeface="Roboto Black" charset="0"/>
              </a:rPr>
              <a:t>M</a:t>
            </a:r>
          </a:p>
        </p:txBody>
      </p:sp>
      <p:sp>
        <p:nvSpPr>
          <p:cNvPr id="16" name="TextBox 15"/>
          <p:cNvSpPr txBox="1"/>
          <p:nvPr/>
        </p:nvSpPr>
        <p:spPr>
          <a:xfrm rot="1788522">
            <a:off x="9910352" y="822979"/>
            <a:ext cx="1192955" cy="1862048"/>
          </a:xfrm>
          <a:prstGeom prst="rect">
            <a:avLst/>
          </a:prstGeom>
          <a:noFill/>
        </p:spPr>
        <p:txBody>
          <a:bodyPr wrap="none" rtlCol="0">
            <a:spAutoFit/>
          </a:bodyPr>
          <a:lstStyle/>
          <a:p>
            <a:r>
              <a:rPr lang="en-US" sz="11500" b="1" dirty="0">
                <a:solidFill>
                  <a:srgbClr val="FC3DFF"/>
                </a:solidFill>
                <a:latin typeface="Roboto Black" charset="0"/>
                <a:ea typeface="Roboto Black" charset="0"/>
                <a:cs typeface="Roboto Black" charset="0"/>
              </a:rPr>
              <a:t>O</a:t>
            </a:r>
          </a:p>
        </p:txBody>
      </p:sp>
      <p:sp>
        <p:nvSpPr>
          <p:cNvPr id="14" name="TextBox 13"/>
          <p:cNvSpPr txBox="1"/>
          <p:nvPr/>
        </p:nvSpPr>
        <p:spPr>
          <a:xfrm>
            <a:off x="10414465" y="4143638"/>
            <a:ext cx="184731" cy="369332"/>
          </a:xfrm>
          <a:prstGeom prst="rect">
            <a:avLst/>
          </a:prstGeom>
          <a:noFill/>
        </p:spPr>
        <p:txBody>
          <a:bodyPr wrap="none" rtlCol="0">
            <a:spAutoFit/>
          </a:bodyPr>
          <a:lstStyle/>
          <a:p>
            <a:endParaRPr lang="en-US" dirty="0">
              <a:solidFill>
                <a:prstClr val="black"/>
              </a:solidFill>
            </a:endParaRPr>
          </a:p>
        </p:txBody>
      </p:sp>
      <p:sp>
        <p:nvSpPr>
          <p:cNvPr id="18" name="Rectangle 17"/>
          <p:cNvSpPr/>
          <p:nvPr/>
        </p:nvSpPr>
        <p:spPr>
          <a:xfrm>
            <a:off x="3237188" y="2072305"/>
            <a:ext cx="5927835" cy="2538248"/>
          </a:xfrm>
          <a:prstGeom prst="rect">
            <a:avLst/>
          </a:prstGeom>
          <a:solidFill>
            <a:schemeClr val="bg1"/>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3" name="Group 2"/>
          <p:cNvGrpSpPr/>
          <p:nvPr/>
        </p:nvGrpSpPr>
        <p:grpSpPr>
          <a:xfrm>
            <a:off x="3379317" y="2659317"/>
            <a:ext cx="4521160" cy="1364225"/>
            <a:chOff x="3379317" y="2612700"/>
            <a:chExt cx="4521160" cy="1364225"/>
          </a:xfrm>
        </p:grpSpPr>
        <p:sp>
          <p:nvSpPr>
            <p:cNvPr id="19" name="TextBox 18"/>
            <p:cNvSpPr txBox="1"/>
            <p:nvPr/>
          </p:nvSpPr>
          <p:spPr>
            <a:xfrm>
              <a:off x="3379317" y="2761554"/>
              <a:ext cx="795411" cy="923330"/>
            </a:xfrm>
            <a:prstGeom prst="rect">
              <a:avLst/>
            </a:prstGeom>
            <a:noFill/>
          </p:spPr>
          <p:txBody>
            <a:bodyPr wrap="none" rtlCol="0">
              <a:spAutoFit/>
            </a:bodyPr>
            <a:lstStyle/>
            <a:p>
              <a:r>
                <a:rPr lang="en-US" sz="5400" b="1" dirty="0" smtClean="0">
                  <a:solidFill>
                    <a:prstClr val="black"/>
                  </a:solidFill>
                  <a:latin typeface="Roboto Black" charset="0"/>
                  <a:ea typeface="Roboto Black" charset="0"/>
                  <a:cs typeface="Roboto Black" charset="0"/>
                </a:rPr>
                <a:t>1.</a:t>
              </a:r>
            </a:p>
          </p:txBody>
        </p:sp>
        <p:sp>
          <p:nvSpPr>
            <p:cNvPr id="23" name="TextBox 22"/>
            <p:cNvSpPr txBox="1"/>
            <p:nvPr/>
          </p:nvSpPr>
          <p:spPr>
            <a:xfrm>
              <a:off x="4437670" y="2612700"/>
              <a:ext cx="1608133" cy="646331"/>
            </a:xfrm>
            <a:prstGeom prst="rect">
              <a:avLst/>
            </a:prstGeom>
            <a:noFill/>
          </p:spPr>
          <p:txBody>
            <a:bodyPr wrap="none" rtlCol="0">
              <a:spAutoFit/>
            </a:bodyPr>
            <a:lstStyle/>
            <a:p>
              <a:r>
                <a:rPr lang="en-US" sz="3600" dirty="0">
                  <a:solidFill>
                    <a:prstClr val="black"/>
                  </a:solidFill>
                  <a:latin typeface="Roboto Thin" charset="0"/>
                  <a:ea typeface="Roboto Thin" charset="0"/>
                  <a:cs typeface="Roboto Thin" charset="0"/>
                </a:rPr>
                <a:t>w</a:t>
              </a:r>
              <a:r>
                <a:rPr lang="en-US" sz="3600" dirty="0" smtClean="0">
                  <a:solidFill>
                    <a:prstClr val="black"/>
                  </a:solidFill>
                  <a:latin typeface="Roboto Thin" charset="0"/>
                  <a:ea typeface="Roboto Thin" charset="0"/>
                  <a:cs typeface="Roboto Thin" charset="0"/>
                </a:rPr>
                <a:t>hat is</a:t>
              </a:r>
            </a:p>
          </p:txBody>
        </p:sp>
        <p:sp>
          <p:nvSpPr>
            <p:cNvPr id="24" name="Rectangle 23"/>
            <p:cNvSpPr/>
            <p:nvPr/>
          </p:nvSpPr>
          <p:spPr>
            <a:xfrm>
              <a:off x="4437670" y="3053595"/>
              <a:ext cx="3462807" cy="923330"/>
            </a:xfrm>
            <a:prstGeom prst="rect">
              <a:avLst/>
            </a:prstGeom>
            <a:noFill/>
          </p:spPr>
          <p:txBody>
            <a:bodyPr wrap="none" rtlCol="0">
              <a:spAutoFit/>
            </a:bodyPr>
            <a:lstStyle/>
            <a:p>
              <a:r>
                <a:rPr lang="en-US" sz="5400" b="1" dirty="0" smtClean="0">
                  <a:solidFill>
                    <a:prstClr val="black"/>
                  </a:solidFill>
                  <a:latin typeface="Roboto Black" charset="0"/>
                  <a:ea typeface="Roboto Black" charset="0"/>
                  <a:cs typeface="Roboto Black" charset="0"/>
                </a:rPr>
                <a:t>AGONISM </a:t>
              </a:r>
              <a:endParaRPr lang="en-US" sz="5400" b="1" dirty="0">
                <a:solidFill>
                  <a:prstClr val="black"/>
                </a:solidFill>
                <a:latin typeface="Roboto Black" charset="0"/>
                <a:ea typeface="Roboto Black" charset="0"/>
                <a:cs typeface="Roboto Black" charset="0"/>
              </a:endParaRPr>
            </a:p>
          </p:txBody>
        </p:sp>
      </p:grpSp>
    </p:spTree>
    <p:extLst>
      <p:ext uri="{BB962C8B-B14F-4D97-AF65-F5344CB8AC3E}">
        <p14:creationId xmlns:p14="http://schemas.microsoft.com/office/powerpoint/2010/main" val="6224220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592347" y="387445"/>
            <a:ext cx="11007306" cy="283883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i="1" dirty="0" smtClean="0">
                <a:solidFill>
                  <a:schemeClr val="tx1"/>
                </a:solidFill>
                <a:latin typeface="Roboto Medium" charset="0"/>
                <a:ea typeface="Roboto Medium" charset="0"/>
                <a:cs typeface="Roboto Medium" charset="0"/>
              </a:rPr>
              <a:t>agonism</a:t>
            </a:r>
            <a:r>
              <a:rPr lang="en-US" sz="4400" b="1" dirty="0" smtClean="0">
                <a:solidFill>
                  <a:schemeClr val="tx1"/>
                </a:solidFill>
                <a:latin typeface="Roboto Black" charset="0"/>
                <a:ea typeface="Roboto Black" charset="0"/>
                <a:cs typeface="Roboto Black" charset="0"/>
              </a:rPr>
              <a:t> </a:t>
            </a:r>
            <a:r>
              <a:rPr lang="en-US" sz="4400" b="1" dirty="0">
                <a:solidFill>
                  <a:schemeClr val="tx1"/>
                </a:solidFill>
                <a:latin typeface="Roboto Black" charset="0"/>
                <a:ea typeface="Roboto Black" charset="0"/>
                <a:cs typeface="Roboto Black" charset="0"/>
              </a:rPr>
              <a:t>is a political theory that </a:t>
            </a:r>
            <a:r>
              <a:rPr lang="en-US" sz="4400" b="1" dirty="0" smtClean="0">
                <a:solidFill>
                  <a:schemeClr val="tx1"/>
                </a:solidFill>
                <a:latin typeface="Roboto Black" charset="0"/>
                <a:ea typeface="Roboto Black" charset="0"/>
                <a:cs typeface="Roboto Black" charset="0"/>
              </a:rPr>
              <a:t/>
            </a:r>
            <a:br>
              <a:rPr lang="en-US" sz="4400" b="1" dirty="0" smtClean="0">
                <a:solidFill>
                  <a:schemeClr val="tx1"/>
                </a:solidFill>
                <a:latin typeface="Roboto Black" charset="0"/>
                <a:ea typeface="Roboto Black" charset="0"/>
                <a:cs typeface="Roboto Black" charset="0"/>
              </a:rPr>
            </a:br>
            <a:r>
              <a:rPr lang="en-US" sz="4400" b="1" dirty="0" smtClean="0">
                <a:solidFill>
                  <a:schemeClr val="tx1"/>
                </a:solidFill>
                <a:latin typeface="Roboto Black" charset="0"/>
                <a:ea typeface="Roboto Black" charset="0"/>
                <a:cs typeface="Roboto Black" charset="0"/>
              </a:rPr>
              <a:t>emphasizes </a:t>
            </a:r>
            <a:r>
              <a:rPr lang="en-US" sz="4400" b="1" dirty="0">
                <a:solidFill>
                  <a:schemeClr val="tx1"/>
                </a:solidFill>
                <a:latin typeface="Roboto Black" charset="0"/>
                <a:ea typeface="Roboto Black" charset="0"/>
                <a:cs typeface="Roboto Black" charset="0"/>
              </a:rPr>
              <a:t>the positive aspects of </a:t>
            </a:r>
            <a:r>
              <a:rPr lang="en-US" sz="4400" b="1" dirty="0" smtClean="0">
                <a:solidFill>
                  <a:schemeClr val="tx1"/>
                </a:solidFill>
                <a:latin typeface="Roboto Black" charset="0"/>
                <a:ea typeface="Roboto Black" charset="0"/>
                <a:cs typeface="Roboto Black" charset="0"/>
              </a:rPr>
              <a:t/>
            </a:r>
            <a:br>
              <a:rPr lang="en-US" sz="4400" b="1" dirty="0" smtClean="0">
                <a:solidFill>
                  <a:schemeClr val="tx1"/>
                </a:solidFill>
                <a:latin typeface="Roboto Black" charset="0"/>
                <a:ea typeface="Roboto Black" charset="0"/>
                <a:cs typeface="Roboto Black" charset="0"/>
              </a:rPr>
            </a:br>
            <a:r>
              <a:rPr lang="en-US" sz="4400" b="1" dirty="0" smtClean="0">
                <a:solidFill>
                  <a:schemeClr val="tx1"/>
                </a:solidFill>
                <a:latin typeface="Roboto Black" charset="0"/>
                <a:ea typeface="Roboto Black" charset="0"/>
                <a:cs typeface="Roboto Black" charset="0"/>
              </a:rPr>
              <a:t>certain </a:t>
            </a:r>
            <a:r>
              <a:rPr lang="en-US" sz="4400" b="1" dirty="0">
                <a:solidFill>
                  <a:schemeClr val="tx1"/>
                </a:solidFill>
                <a:latin typeface="Roboto Black" charset="0"/>
                <a:ea typeface="Roboto Black" charset="0"/>
                <a:cs typeface="Roboto Black" charset="0"/>
              </a:rPr>
              <a:t>forms of political conflict</a:t>
            </a:r>
          </a:p>
        </p:txBody>
      </p:sp>
      <p:grpSp>
        <p:nvGrpSpPr>
          <p:cNvPr id="27" name="Group 26"/>
          <p:cNvGrpSpPr/>
          <p:nvPr/>
        </p:nvGrpSpPr>
        <p:grpSpPr>
          <a:xfrm>
            <a:off x="940283" y="3065426"/>
            <a:ext cx="2452777" cy="2144184"/>
            <a:chOff x="508959" y="3065426"/>
            <a:chExt cx="2452777" cy="2144184"/>
          </a:xfrm>
        </p:grpSpPr>
        <p:sp>
          <p:nvSpPr>
            <p:cNvPr id="6" name="Rectangle 5"/>
            <p:cNvSpPr/>
            <p:nvPr/>
          </p:nvSpPr>
          <p:spPr>
            <a:xfrm>
              <a:off x="508959" y="4155857"/>
              <a:ext cx="2452777" cy="105375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Roboto Light" charset="0"/>
                  <a:ea typeface="Roboto Light" charset="0"/>
                  <a:cs typeface="Roboto Light" charset="0"/>
                </a:rPr>
                <a:t>multiplicity of views &amp; values </a:t>
              </a:r>
              <a:endParaRPr lang="en-US" sz="2400" dirty="0">
                <a:solidFill>
                  <a:schemeClr val="tx1"/>
                </a:solidFill>
                <a:latin typeface="Roboto Light" charset="0"/>
                <a:ea typeface="Roboto Light" charset="0"/>
                <a:cs typeface="Roboto Light" charset="0"/>
              </a:endParaRPr>
            </a:p>
          </p:txBody>
        </p:sp>
        <p:cxnSp>
          <p:nvCxnSpPr>
            <p:cNvPr id="11" name="Straight Arrow Connector 10"/>
            <p:cNvCxnSpPr>
              <a:endCxn id="6" idx="0"/>
            </p:cNvCxnSpPr>
            <p:nvPr/>
          </p:nvCxnSpPr>
          <p:spPr>
            <a:xfrm>
              <a:off x="1735347" y="3065426"/>
              <a:ext cx="1" cy="1090431"/>
            </a:xfrm>
            <a:prstGeom prst="straightConnector1">
              <a:avLst/>
            </a:prstGeom>
            <a:ln>
              <a:solidFill>
                <a:srgbClr val="FC3DFF"/>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3557919" y="3065426"/>
            <a:ext cx="2452777" cy="2720583"/>
            <a:chOff x="3151517" y="3065426"/>
            <a:chExt cx="2452777" cy="2720583"/>
          </a:xfrm>
        </p:grpSpPr>
        <p:sp>
          <p:nvSpPr>
            <p:cNvPr id="7" name="Rectangle 6"/>
            <p:cNvSpPr/>
            <p:nvPr/>
          </p:nvSpPr>
          <p:spPr>
            <a:xfrm>
              <a:off x="3151517" y="4732256"/>
              <a:ext cx="2452777" cy="105375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Roboto Light" charset="0"/>
                  <a:ea typeface="Roboto Light" charset="0"/>
                  <a:cs typeface="Roboto Light" charset="0"/>
                </a:rPr>
                <a:t>r</a:t>
              </a:r>
              <a:r>
                <a:rPr lang="en-US" sz="2400" smtClean="0">
                  <a:solidFill>
                    <a:schemeClr val="tx1"/>
                  </a:solidFill>
                  <a:latin typeface="Roboto Light" charset="0"/>
                  <a:ea typeface="Roboto Light" charset="0"/>
                  <a:cs typeface="Roboto Light" charset="0"/>
                </a:rPr>
                <a:t>adical difference</a:t>
              </a:r>
              <a:endParaRPr lang="en-US" sz="2400" dirty="0">
                <a:solidFill>
                  <a:schemeClr val="tx1"/>
                </a:solidFill>
                <a:latin typeface="Roboto Light" charset="0"/>
                <a:ea typeface="Roboto Light" charset="0"/>
                <a:cs typeface="Roboto Light" charset="0"/>
              </a:endParaRPr>
            </a:p>
          </p:txBody>
        </p:sp>
        <p:cxnSp>
          <p:nvCxnSpPr>
            <p:cNvPr id="12" name="Straight Arrow Connector 11"/>
            <p:cNvCxnSpPr>
              <a:endCxn id="7" idx="0"/>
            </p:cNvCxnSpPr>
            <p:nvPr/>
          </p:nvCxnSpPr>
          <p:spPr>
            <a:xfrm>
              <a:off x="4377906" y="3065426"/>
              <a:ext cx="0" cy="1666830"/>
            </a:xfrm>
            <a:prstGeom prst="straightConnector1">
              <a:avLst/>
            </a:prstGeom>
            <a:ln>
              <a:solidFill>
                <a:srgbClr val="FC3DFF"/>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6175555" y="3065426"/>
            <a:ext cx="2452777" cy="3197937"/>
            <a:chOff x="5920595" y="3065426"/>
            <a:chExt cx="2452777" cy="3197937"/>
          </a:xfrm>
        </p:grpSpPr>
        <p:sp>
          <p:nvSpPr>
            <p:cNvPr id="8" name="Rectangle 7"/>
            <p:cNvSpPr/>
            <p:nvPr/>
          </p:nvSpPr>
          <p:spPr>
            <a:xfrm>
              <a:off x="5920595" y="5209610"/>
              <a:ext cx="2452777" cy="105375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Roboto Light" charset="0"/>
                  <a:ea typeface="Roboto Light" charset="0"/>
                  <a:cs typeface="Roboto Light" charset="0"/>
                </a:rPr>
                <a:t>m</a:t>
              </a:r>
              <a:r>
                <a:rPr lang="en-US" sz="2400" dirty="0" smtClean="0">
                  <a:solidFill>
                    <a:schemeClr val="tx1"/>
                  </a:solidFill>
                  <a:latin typeface="Roboto Light" charset="0"/>
                  <a:ea typeface="Roboto Light" charset="0"/>
                  <a:cs typeface="Roboto Light" charset="0"/>
                </a:rPr>
                <a:t>utual admiration</a:t>
              </a:r>
              <a:endParaRPr lang="en-US" sz="2400" dirty="0">
                <a:solidFill>
                  <a:schemeClr val="tx1"/>
                </a:solidFill>
                <a:latin typeface="Roboto Light" charset="0"/>
                <a:ea typeface="Roboto Light" charset="0"/>
                <a:cs typeface="Roboto Light" charset="0"/>
              </a:endParaRPr>
            </a:p>
          </p:txBody>
        </p:sp>
        <p:cxnSp>
          <p:nvCxnSpPr>
            <p:cNvPr id="15" name="Straight Arrow Connector 14"/>
            <p:cNvCxnSpPr>
              <a:endCxn id="8" idx="0"/>
            </p:cNvCxnSpPr>
            <p:nvPr/>
          </p:nvCxnSpPr>
          <p:spPr>
            <a:xfrm>
              <a:off x="7123982" y="3065426"/>
              <a:ext cx="0" cy="2144184"/>
            </a:xfrm>
            <a:prstGeom prst="straightConnector1">
              <a:avLst/>
            </a:prstGeom>
            <a:ln>
              <a:solidFill>
                <a:srgbClr val="FC3DFF"/>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8793191" y="3065426"/>
            <a:ext cx="2452777" cy="1817711"/>
            <a:chOff x="8689673" y="3065426"/>
            <a:chExt cx="2452777" cy="1817711"/>
          </a:xfrm>
        </p:grpSpPr>
        <p:sp>
          <p:nvSpPr>
            <p:cNvPr id="9" name="Rectangle 8"/>
            <p:cNvSpPr/>
            <p:nvPr/>
          </p:nvSpPr>
          <p:spPr>
            <a:xfrm>
              <a:off x="8689673" y="3829384"/>
              <a:ext cx="2452777" cy="105375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Roboto Light" charset="0"/>
                  <a:ea typeface="Roboto Light" charset="0"/>
                  <a:cs typeface="Roboto Light" charset="0"/>
                </a:rPr>
                <a:t>consensus </a:t>
              </a:r>
            </a:p>
            <a:p>
              <a:pPr algn="ctr"/>
              <a:r>
                <a:rPr lang="en-US" sz="2400" dirty="0" smtClean="0">
                  <a:solidFill>
                    <a:schemeClr val="tx1"/>
                  </a:solidFill>
                  <a:latin typeface="Roboto Light" charset="0"/>
                  <a:ea typeface="Roboto Light" charset="0"/>
                  <a:cs typeface="Roboto Light" charset="0"/>
                </a:rPr>
                <a:t>not required</a:t>
              </a:r>
              <a:endParaRPr lang="en-US" sz="2400" dirty="0">
                <a:solidFill>
                  <a:schemeClr val="tx1"/>
                </a:solidFill>
                <a:latin typeface="Roboto Light" charset="0"/>
                <a:ea typeface="Roboto Light" charset="0"/>
                <a:cs typeface="Roboto Light" charset="0"/>
              </a:endParaRPr>
            </a:p>
          </p:txBody>
        </p:sp>
        <p:cxnSp>
          <p:nvCxnSpPr>
            <p:cNvPr id="19" name="Straight Arrow Connector 18"/>
            <p:cNvCxnSpPr>
              <a:endCxn id="9" idx="0"/>
            </p:cNvCxnSpPr>
            <p:nvPr/>
          </p:nvCxnSpPr>
          <p:spPr>
            <a:xfrm>
              <a:off x="9916061" y="3065426"/>
              <a:ext cx="0" cy="763958"/>
            </a:xfrm>
            <a:prstGeom prst="straightConnector1">
              <a:avLst/>
            </a:prstGeom>
            <a:ln>
              <a:solidFill>
                <a:srgbClr val="FC3DFF"/>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656562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92347" y="387445"/>
            <a:ext cx="11007306" cy="283883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tx1"/>
                </a:solidFill>
                <a:latin typeface="Roboto Black" charset="0"/>
                <a:ea typeface="Roboto Black" charset="0"/>
                <a:cs typeface="Roboto Black" charset="0"/>
              </a:rPr>
              <a:t>s</a:t>
            </a:r>
            <a:r>
              <a:rPr lang="en-US" sz="4400" b="1" dirty="0" smtClean="0">
                <a:solidFill>
                  <a:schemeClr val="tx1"/>
                </a:solidFill>
                <a:latin typeface="Roboto Black" charset="0"/>
                <a:ea typeface="Roboto Black" charset="0"/>
                <a:cs typeface="Roboto Black" charset="0"/>
              </a:rPr>
              <a:t>imilar to</a:t>
            </a:r>
            <a:br>
              <a:rPr lang="en-US" sz="4400" b="1" dirty="0" smtClean="0">
                <a:solidFill>
                  <a:schemeClr val="tx1"/>
                </a:solidFill>
                <a:latin typeface="Roboto Black" charset="0"/>
                <a:ea typeface="Roboto Black" charset="0"/>
                <a:cs typeface="Roboto Black" charset="0"/>
              </a:rPr>
            </a:br>
            <a:r>
              <a:rPr lang="en-US" sz="4400" i="1" dirty="0" smtClean="0">
                <a:solidFill>
                  <a:schemeClr val="tx1"/>
                </a:solidFill>
                <a:latin typeface="Roboto Medium" charset="0"/>
                <a:ea typeface="Roboto Medium" charset="0"/>
                <a:cs typeface="Roboto Medium" charset="0"/>
              </a:rPr>
              <a:t>liberal theory</a:t>
            </a:r>
            <a:endParaRPr lang="en-US" sz="4400" i="1" dirty="0">
              <a:solidFill>
                <a:schemeClr val="tx1"/>
              </a:solidFill>
              <a:latin typeface="Roboto Medium" charset="0"/>
              <a:ea typeface="Roboto Medium" charset="0"/>
              <a:cs typeface="Roboto Medium" charset="0"/>
            </a:endParaRPr>
          </a:p>
        </p:txBody>
      </p:sp>
      <p:sp>
        <p:nvSpPr>
          <p:cNvPr id="6" name="Rectangle 5"/>
          <p:cNvSpPr/>
          <p:nvPr/>
        </p:nvSpPr>
        <p:spPr>
          <a:xfrm>
            <a:off x="2422113" y="4236283"/>
            <a:ext cx="2452777" cy="105375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Roboto Light" charset="0"/>
                <a:ea typeface="Roboto Light" charset="0"/>
                <a:cs typeface="Roboto Light" charset="0"/>
              </a:rPr>
              <a:t>multiplicity of views &amp; values </a:t>
            </a:r>
            <a:endParaRPr lang="en-US" sz="2400" dirty="0">
              <a:solidFill>
                <a:schemeClr val="tx1"/>
              </a:solidFill>
              <a:latin typeface="Roboto Light" charset="0"/>
              <a:ea typeface="Roboto Light" charset="0"/>
              <a:cs typeface="Roboto Light" charset="0"/>
            </a:endParaRPr>
          </a:p>
        </p:txBody>
      </p:sp>
      <p:cxnSp>
        <p:nvCxnSpPr>
          <p:cNvPr id="11" name="Straight Arrow Connector 10"/>
          <p:cNvCxnSpPr>
            <a:endCxn id="6" idx="0"/>
          </p:cNvCxnSpPr>
          <p:nvPr/>
        </p:nvCxnSpPr>
        <p:spPr>
          <a:xfrm>
            <a:off x="3648502" y="3186065"/>
            <a:ext cx="0" cy="1050218"/>
          </a:xfrm>
          <a:prstGeom prst="straightConnector1">
            <a:avLst/>
          </a:prstGeom>
          <a:ln>
            <a:solidFill>
              <a:srgbClr val="FC3D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4874890" y="4922036"/>
            <a:ext cx="2452777" cy="12372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Roboto Light" charset="0"/>
                <a:ea typeface="Roboto Light" charset="0"/>
                <a:cs typeface="Roboto Light" charset="0"/>
              </a:rPr>
              <a:t>impossible </a:t>
            </a:r>
            <a:r>
              <a:rPr lang="en-US" sz="2400" dirty="0">
                <a:solidFill>
                  <a:schemeClr val="tx1"/>
                </a:solidFill>
                <a:latin typeface="Roboto Light" charset="0"/>
                <a:ea typeface="Roboto Light" charset="0"/>
                <a:cs typeface="Roboto Light" charset="0"/>
              </a:rPr>
              <a:t>for all to adopt all </a:t>
            </a:r>
            <a:r>
              <a:rPr lang="en-US" sz="2400" dirty="0" smtClean="0">
                <a:solidFill>
                  <a:schemeClr val="tx1"/>
                </a:solidFill>
                <a:latin typeface="Roboto Light" charset="0"/>
                <a:ea typeface="Roboto Light" charset="0"/>
                <a:cs typeface="Roboto Light" charset="0"/>
              </a:rPr>
              <a:t>views &amp; </a:t>
            </a:r>
            <a:r>
              <a:rPr lang="en-US" sz="2400" dirty="0">
                <a:solidFill>
                  <a:schemeClr val="tx1"/>
                </a:solidFill>
                <a:latin typeface="Roboto Light" charset="0"/>
                <a:ea typeface="Roboto Light" charset="0"/>
                <a:cs typeface="Roboto Light" charset="0"/>
              </a:rPr>
              <a:t>values</a:t>
            </a:r>
          </a:p>
        </p:txBody>
      </p:sp>
      <p:cxnSp>
        <p:nvCxnSpPr>
          <p:cNvPr id="12" name="Straight Arrow Connector 11"/>
          <p:cNvCxnSpPr>
            <a:stCxn id="3" idx="2"/>
            <a:endCxn id="7" idx="0"/>
          </p:cNvCxnSpPr>
          <p:nvPr/>
        </p:nvCxnSpPr>
        <p:spPr>
          <a:xfrm>
            <a:off x="6096000" y="3226278"/>
            <a:ext cx="5279" cy="1695758"/>
          </a:xfrm>
          <a:prstGeom prst="straightConnector1">
            <a:avLst/>
          </a:prstGeom>
          <a:ln>
            <a:solidFill>
              <a:srgbClr val="FC3D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7109125" y="3944315"/>
            <a:ext cx="3037456" cy="134572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Roboto Light" charset="0"/>
                <a:ea typeface="Roboto Light" charset="0"/>
                <a:cs typeface="Roboto Light" charset="0"/>
              </a:rPr>
              <a:t>reconcile differences for </a:t>
            </a:r>
            <a:r>
              <a:rPr lang="en-US" sz="2400" dirty="0">
                <a:solidFill>
                  <a:schemeClr val="tx1"/>
                </a:solidFill>
                <a:latin typeface="Roboto Light" charset="0"/>
                <a:ea typeface="Roboto Light" charset="0"/>
                <a:cs typeface="Roboto Light" charset="0"/>
              </a:rPr>
              <a:t>harmony between people</a:t>
            </a:r>
          </a:p>
        </p:txBody>
      </p:sp>
      <p:cxnSp>
        <p:nvCxnSpPr>
          <p:cNvPr id="15" name="Straight Arrow Connector 14"/>
          <p:cNvCxnSpPr>
            <a:endCxn id="8" idx="0"/>
          </p:cNvCxnSpPr>
          <p:nvPr/>
        </p:nvCxnSpPr>
        <p:spPr>
          <a:xfrm>
            <a:off x="8627853" y="3186065"/>
            <a:ext cx="0" cy="758250"/>
          </a:xfrm>
          <a:prstGeom prst="straightConnector1">
            <a:avLst/>
          </a:prstGeom>
          <a:ln>
            <a:solidFill>
              <a:srgbClr val="FC3DFF"/>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06684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92347" y="387445"/>
            <a:ext cx="11007306" cy="283883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tx1"/>
                </a:solidFill>
                <a:latin typeface="Roboto Black" charset="0"/>
                <a:ea typeface="Roboto Black" charset="0"/>
                <a:cs typeface="Roboto Black" charset="0"/>
              </a:rPr>
              <a:t>s</a:t>
            </a:r>
            <a:r>
              <a:rPr lang="en-US" sz="4400" b="1" dirty="0" smtClean="0">
                <a:solidFill>
                  <a:schemeClr val="tx1"/>
                </a:solidFill>
                <a:latin typeface="Roboto Black" charset="0"/>
                <a:ea typeface="Roboto Black" charset="0"/>
                <a:cs typeface="Roboto Black" charset="0"/>
              </a:rPr>
              <a:t>imilar to</a:t>
            </a:r>
            <a:br>
              <a:rPr lang="en-US" sz="4400" b="1" dirty="0" smtClean="0">
                <a:solidFill>
                  <a:schemeClr val="tx1"/>
                </a:solidFill>
                <a:latin typeface="Roboto Black" charset="0"/>
                <a:ea typeface="Roboto Black" charset="0"/>
                <a:cs typeface="Roboto Black" charset="0"/>
              </a:rPr>
            </a:br>
            <a:r>
              <a:rPr lang="en-US" sz="4400" i="1" dirty="0" smtClean="0">
                <a:solidFill>
                  <a:schemeClr val="tx1"/>
                </a:solidFill>
                <a:latin typeface="Roboto Medium" charset="0"/>
                <a:ea typeface="Roboto Medium" charset="0"/>
                <a:cs typeface="Roboto Medium" charset="0"/>
              </a:rPr>
              <a:t>liberal theory</a:t>
            </a:r>
            <a:r>
              <a:rPr lang="mr-IN" sz="4400" b="1" dirty="0" smtClean="0">
                <a:solidFill>
                  <a:schemeClr val="tx1"/>
                </a:solidFill>
                <a:latin typeface="Roboto Black" charset="0"/>
                <a:ea typeface="Roboto Black" charset="0"/>
                <a:cs typeface="Roboto Black" charset="0"/>
              </a:rPr>
              <a:t>…</a:t>
            </a:r>
            <a:r>
              <a:rPr lang="en-US" sz="4400" b="1" dirty="0" smtClean="0">
                <a:solidFill>
                  <a:schemeClr val="tx1"/>
                </a:solidFill>
                <a:latin typeface="Roboto Black" charset="0"/>
                <a:ea typeface="Roboto Black" charset="0"/>
                <a:cs typeface="Roboto Black" charset="0"/>
              </a:rPr>
              <a:t> but not the same</a:t>
            </a:r>
            <a:endParaRPr lang="en-US" sz="4400" b="1" dirty="0">
              <a:solidFill>
                <a:schemeClr val="tx1"/>
              </a:solidFill>
              <a:latin typeface="Roboto Black" charset="0"/>
              <a:ea typeface="Roboto Black" charset="0"/>
              <a:cs typeface="Roboto Black" charset="0"/>
            </a:endParaRPr>
          </a:p>
        </p:txBody>
      </p:sp>
      <p:sp>
        <p:nvSpPr>
          <p:cNvPr id="6" name="Rectangle 5"/>
          <p:cNvSpPr/>
          <p:nvPr/>
        </p:nvSpPr>
        <p:spPr>
          <a:xfrm>
            <a:off x="2422113" y="4236283"/>
            <a:ext cx="2452777" cy="105375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lumMod val="85000"/>
                  </a:schemeClr>
                </a:solidFill>
                <a:latin typeface="Roboto Light" charset="0"/>
                <a:ea typeface="Roboto Light" charset="0"/>
                <a:cs typeface="Roboto Light" charset="0"/>
              </a:rPr>
              <a:t>multiplicity of views &amp; values </a:t>
            </a:r>
            <a:endParaRPr lang="en-US" sz="2400" dirty="0">
              <a:solidFill>
                <a:schemeClr val="bg1">
                  <a:lumMod val="85000"/>
                </a:schemeClr>
              </a:solidFill>
              <a:latin typeface="Roboto Light" charset="0"/>
              <a:ea typeface="Roboto Light" charset="0"/>
              <a:cs typeface="Roboto Light" charset="0"/>
            </a:endParaRPr>
          </a:p>
        </p:txBody>
      </p:sp>
      <p:cxnSp>
        <p:nvCxnSpPr>
          <p:cNvPr id="11" name="Straight Arrow Connector 10"/>
          <p:cNvCxnSpPr>
            <a:endCxn id="6" idx="0"/>
          </p:cNvCxnSpPr>
          <p:nvPr/>
        </p:nvCxnSpPr>
        <p:spPr>
          <a:xfrm>
            <a:off x="3648502" y="3186065"/>
            <a:ext cx="0" cy="1050218"/>
          </a:xfrm>
          <a:prstGeom prst="straightConnector1">
            <a:avLst/>
          </a:prstGeom>
          <a:ln>
            <a:solidFill>
              <a:srgbClr val="FC3D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4874890" y="4922036"/>
            <a:ext cx="2452777" cy="12372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lumMod val="85000"/>
                  </a:schemeClr>
                </a:solidFill>
                <a:latin typeface="Roboto Light" charset="0"/>
                <a:ea typeface="Roboto Light" charset="0"/>
                <a:cs typeface="Roboto Light" charset="0"/>
              </a:rPr>
              <a:t>impossible </a:t>
            </a:r>
            <a:r>
              <a:rPr lang="en-US" sz="2400" dirty="0">
                <a:solidFill>
                  <a:schemeClr val="bg1">
                    <a:lumMod val="85000"/>
                  </a:schemeClr>
                </a:solidFill>
                <a:latin typeface="Roboto Light" charset="0"/>
                <a:ea typeface="Roboto Light" charset="0"/>
                <a:cs typeface="Roboto Light" charset="0"/>
              </a:rPr>
              <a:t>for all to adopt all </a:t>
            </a:r>
            <a:r>
              <a:rPr lang="en-US" sz="2400" dirty="0" smtClean="0">
                <a:solidFill>
                  <a:schemeClr val="bg1">
                    <a:lumMod val="85000"/>
                  </a:schemeClr>
                </a:solidFill>
                <a:latin typeface="Roboto Light" charset="0"/>
                <a:ea typeface="Roboto Light" charset="0"/>
                <a:cs typeface="Roboto Light" charset="0"/>
              </a:rPr>
              <a:t>views &amp; </a:t>
            </a:r>
            <a:r>
              <a:rPr lang="en-US" sz="2400" dirty="0">
                <a:solidFill>
                  <a:schemeClr val="bg1">
                    <a:lumMod val="85000"/>
                  </a:schemeClr>
                </a:solidFill>
                <a:latin typeface="Roboto Light" charset="0"/>
                <a:ea typeface="Roboto Light" charset="0"/>
                <a:cs typeface="Roboto Light" charset="0"/>
              </a:rPr>
              <a:t>values</a:t>
            </a:r>
          </a:p>
        </p:txBody>
      </p:sp>
      <p:cxnSp>
        <p:nvCxnSpPr>
          <p:cNvPr id="12" name="Straight Arrow Connector 11"/>
          <p:cNvCxnSpPr>
            <a:stCxn id="3" idx="2"/>
            <a:endCxn id="7" idx="0"/>
          </p:cNvCxnSpPr>
          <p:nvPr/>
        </p:nvCxnSpPr>
        <p:spPr>
          <a:xfrm>
            <a:off x="6096000" y="3226278"/>
            <a:ext cx="5279" cy="1695758"/>
          </a:xfrm>
          <a:prstGeom prst="straightConnector1">
            <a:avLst/>
          </a:prstGeom>
          <a:ln>
            <a:solidFill>
              <a:srgbClr val="FC3D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7109125" y="3944315"/>
            <a:ext cx="3037456" cy="134572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trike="sngStrike" dirty="0" smtClean="0">
                <a:solidFill>
                  <a:schemeClr val="tx1"/>
                </a:solidFill>
                <a:latin typeface="Roboto Light" charset="0"/>
                <a:ea typeface="Roboto Light" charset="0"/>
                <a:cs typeface="Roboto Light" charset="0"/>
              </a:rPr>
              <a:t>reconcile differences for </a:t>
            </a:r>
            <a:r>
              <a:rPr lang="en-US" sz="2400" strike="sngStrike" dirty="0">
                <a:solidFill>
                  <a:schemeClr val="tx1"/>
                </a:solidFill>
                <a:latin typeface="Roboto Light" charset="0"/>
                <a:ea typeface="Roboto Light" charset="0"/>
                <a:cs typeface="Roboto Light" charset="0"/>
              </a:rPr>
              <a:t>harmony between people</a:t>
            </a:r>
          </a:p>
        </p:txBody>
      </p:sp>
      <p:cxnSp>
        <p:nvCxnSpPr>
          <p:cNvPr id="15" name="Straight Arrow Connector 14"/>
          <p:cNvCxnSpPr>
            <a:endCxn id="8" idx="0"/>
          </p:cNvCxnSpPr>
          <p:nvPr/>
        </p:nvCxnSpPr>
        <p:spPr>
          <a:xfrm>
            <a:off x="8627853" y="3186065"/>
            <a:ext cx="0" cy="758250"/>
          </a:xfrm>
          <a:prstGeom prst="straightConnector1">
            <a:avLst/>
          </a:prstGeom>
          <a:ln>
            <a:solidFill>
              <a:srgbClr val="FC3D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6618375" y="5255530"/>
            <a:ext cx="4078378" cy="134572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Roboto Light" charset="0"/>
                <a:ea typeface="Roboto Light" charset="0"/>
                <a:cs typeface="Roboto Light" charset="0"/>
              </a:rPr>
              <a:t>Pluralism’s </a:t>
            </a:r>
            <a:r>
              <a:rPr lang="en-US" sz="2400" dirty="0">
                <a:solidFill>
                  <a:schemeClr val="tx1"/>
                </a:solidFill>
                <a:latin typeface="Roboto Light" charset="0"/>
                <a:ea typeface="Roboto Light" charset="0"/>
                <a:cs typeface="Roboto Light" charset="0"/>
              </a:rPr>
              <a:t>nature is </a:t>
            </a:r>
            <a:r>
              <a:rPr lang="en-US" sz="2400" dirty="0" smtClean="0">
                <a:solidFill>
                  <a:schemeClr val="tx1"/>
                </a:solidFill>
                <a:latin typeface="Roboto Light" charset="0"/>
                <a:ea typeface="Roboto Light" charset="0"/>
                <a:cs typeface="Roboto Light" charset="0"/>
              </a:rPr>
              <a:t>conflictual so it’s impossible </a:t>
            </a:r>
            <a:r>
              <a:rPr lang="en-US" sz="2400">
                <a:solidFill>
                  <a:schemeClr val="tx1"/>
                </a:solidFill>
                <a:latin typeface="Roboto Light" charset="0"/>
                <a:ea typeface="Roboto Light" charset="0"/>
                <a:cs typeface="Roboto Light" charset="0"/>
              </a:rPr>
              <a:t>to </a:t>
            </a:r>
            <a:r>
              <a:rPr lang="en-US" sz="2400" smtClean="0">
                <a:solidFill>
                  <a:schemeClr val="tx1"/>
                </a:solidFill>
                <a:latin typeface="Roboto Light" charset="0"/>
                <a:ea typeface="Roboto Light" charset="0"/>
                <a:cs typeface="Roboto Light" charset="0"/>
              </a:rPr>
              <a:t>reconcile all differences. </a:t>
            </a:r>
            <a:endParaRPr lang="en-US" sz="2400" dirty="0">
              <a:solidFill>
                <a:schemeClr val="tx1"/>
              </a:solidFill>
              <a:latin typeface="Roboto Light" charset="0"/>
              <a:ea typeface="Roboto Light" charset="0"/>
              <a:cs typeface="Roboto Light" charset="0"/>
            </a:endParaRPr>
          </a:p>
        </p:txBody>
      </p:sp>
    </p:spTree>
    <p:extLst>
      <p:ext uri="{BB962C8B-B14F-4D97-AF65-F5344CB8AC3E}">
        <p14:creationId xmlns:p14="http://schemas.microsoft.com/office/powerpoint/2010/main" val="7127074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92347" y="387445"/>
            <a:ext cx="11007306" cy="283883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tx1"/>
                </a:solidFill>
                <a:latin typeface="Roboto Black" charset="0"/>
                <a:ea typeface="Roboto Black" charset="0"/>
                <a:cs typeface="Roboto Black" charset="0"/>
              </a:rPr>
              <a:t>d</a:t>
            </a:r>
            <a:r>
              <a:rPr lang="en-US" sz="4400" b="1" dirty="0" smtClean="0">
                <a:solidFill>
                  <a:schemeClr val="tx1"/>
                </a:solidFill>
                <a:latin typeface="Roboto Black" charset="0"/>
                <a:ea typeface="Roboto Black" charset="0"/>
                <a:cs typeface="Roboto Black" charset="0"/>
              </a:rPr>
              <a:t>ifferences in looking at </a:t>
            </a:r>
            <a:br>
              <a:rPr lang="en-US" sz="4400" b="1" dirty="0" smtClean="0">
                <a:solidFill>
                  <a:schemeClr val="tx1"/>
                </a:solidFill>
                <a:latin typeface="Roboto Black" charset="0"/>
                <a:ea typeface="Roboto Black" charset="0"/>
                <a:cs typeface="Roboto Black" charset="0"/>
              </a:rPr>
            </a:br>
            <a:r>
              <a:rPr lang="en-US" sz="4400" i="1" dirty="0" smtClean="0">
                <a:solidFill>
                  <a:schemeClr val="tx1"/>
                </a:solidFill>
                <a:latin typeface="Roboto Medium" charset="0"/>
                <a:ea typeface="Roboto Medium" charset="0"/>
                <a:cs typeface="Roboto Medium" charset="0"/>
              </a:rPr>
              <a:t>opponents</a:t>
            </a:r>
            <a:r>
              <a:rPr lang="en-US" sz="4400" b="1" dirty="0" smtClean="0">
                <a:solidFill>
                  <a:schemeClr val="tx1"/>
                </a:solidFill>
                <a:latin typeface="Roboto Black" charset="0"/>
                <a:ea typeface="Roboto Black" charset="0"/>
                <a:cs typeface="Roboto Black" charset="0"/>
              </a:rPr>
              <a:t> in conflicts</a:t>
            </a:r>
            <a:endParaRPr lang="en-US" sz="4400" b="1" dirty="0">
              <a:solidFill>
                <a:schemeClr val="tx1"/>
              </a:solidFill>
              <a:latin typeface="Roboto Black" charset="0"/>
              <a:ea typeface="Roboto Black" charset="0"/>
              <a:cs typeface="Roboto Black" charset="0"/>
            </a:endParaRPr>
          </a:p>
        </p:txBody>
      </p:sp>
      <p:sp>
        <p:nvSpPr>
          <p:cNvPr id="6" name="Rectangle 5"/>
          <p:cNvSpPr/>
          <p:nvPr/>
        </p:nvSpPr>
        <p:spPr>
          <a:xfrm>
            <a:off x="1195724" y="3640347"/>
            <a:ext cx="2452777" cy="105375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Tx/>
              <a:buChar char="-"/>
            </a:pPr>
            <a:r>
              <a:rPr lang="en-US" sz="2400" dirty="0"/>
              <a:t>Antagonist: Enemy to be destroyed. Friend vs. Enemy</a:t>
            </a:r>
          </a:p>
        </p:txBody>
      </p:sp>
      <p:cxnSp>
        <p:nvCxnSpPr>
          <p:cNvPr id="11" name="Straight Arrow Connector 10"/>
          <p:cNvCxnSpPr/>
          <p:nvPr/>
        </p:nvCxnSpPr>
        <p:spPr>
          <a:xfrm flipH="1">
            <a:off x="3077720" y="2609197"/>
            <a:ext cx="1812985" cy="979391"/>
          </a:xfrm>
          <a:prstGeom prst="straightConnector1">
            <a:avLst/>
          </a:prstGeom>
          <a:ln>
            <a:solidFill>
              <a:srgbClr val="FC3DF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4938622" y="2609197"/>
            <a:ext cx="1812985" cy="979391"/>
          </a:xfrm>
          <a:prstGeom prst="straightConnector1">
            <a:avLst/>
          </a:prstGeom>
          <a:ln>
            <a:solidFill>
              <a:srgbClr val="FC3D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789258" y="3588588"/>
            <a:ext cx="2452777" cy="105375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b="1" dirty="0">
                <a:solidFill>
                  <a:schemeClr val="tx1"/>
                </a:solidFill>
                <a:latin typeface="Roboto" charset="0"/>
                <a:ea typeface="Roboto" charset="0"/>
                <a:cs typeface="Roboto" charset="0"/>
              </a:rPr>
              <a:t>a</a:t>
            </a:r>
            <a:r>
              <a:rPr lang="en-US" sz="2400" b="1" dirty="0" smtClean="0">
                <a:solidFill>
                  <a:schemeClr val="tx1"/>
                </a:solidFill>
                <a:latin typeface="Roboto" charset="0"/>
                <a:ea typeface="Roboto" charset="0"/>
                <a:cs typeface="Roboto" charset="0"/>
              </a:rPr>
              <a:t>ntagonist</a:t>
            </a:r>
            <a:r>
              <a:rPr lang="en-US" sz="2400" dirty="0" smtClean="0">
                <a:solidFill>
                  <a:schemeClr val="tx1"/>
                </a:solidFill>
                <a:latin typeface="Roboto" charset="0"/>
                <a:ea typeface="Roboto" charset="0"/>
                <a:cs typeface="Roboto" charset="0"/>
              </a:rPr>
              <a:t> </a:t>
            </a:r>
            <a:br>
              <a:rPr lang="en-US" sz="2400" dirty="0" smtClean="0">
                <a:solidFill>
                  <a:schemeClr val="tx1"/>
                </a:solidFill>
                <a:latin typeface="Roboto" charset="0"/>
                <a:ea typeface="Roboto" charset="0"/>
                <a:cs typeface="Roboto" charset="0"/>
              </a:rPr>
            </a:br>
            <a:r>
              <a:rPr lang="en-US" sz="2400" dirty="0" smtClean="0">
                <a:solidFill>
                  <a:schemeClr val="tx1"/>
                </a:solidFill>
                <a:latin typeface="Roboto Thin" charset="0"/>
                <a:ea typeface="Roboto Thin" charset="0"/>
                <a:cs typeface="Roboto Thin" charset="0"/>
              </a:rPr>
              <a:t>an enemy </a:t>
            </a:r>
            <a:r>
              <a:rPr lang="en-US" sz="2400" dirty="0">
                <a:solidFill>
                  <a:schemeClr val="tx1"/>
                </a:solidFill>
                <a:latin typeface="Roboto Thin" charset="0"/>
                <a:ea typeface="Roboto Thin" charset="0"/>
                <a:cs typeface="Roboto Thin" charset="0"/>
              </a:rPr>
              <a:t>to be </a:t>
            </a:r>
            <a:r>
              <a:rPr lang="en-US" sz="2400" dirty="0" smtClean="0">
                <a:solidFill>
                  <a:schemeClr val="tx1"/>
                </a:solidFill>
                <a:latin typeface="Roboto Thin" charset="0"/>
                <a:ea typeface="Roboto Thin" charset="0"/>
                <a:cs typeface="Roboto Thin" charset="0"/>
              </a:rPr>
              <a:t>destroyed </a:t>
            </a:r>
          </a:p>
          <a:p>
            <a:r>
              <a:rPr lang="en-US" sz="2400" dirty="0" smtClean="0">
                <a:solidFill>
                  <a:schemeClr val="tx1"/>
                </a:solidFill>
                <a:latin typeface="Roboto Thin" charset="0"/>
                <a:ea typeface="Roboto Thin" charset="0"/>
                <a:cs typeface="Roboto Thin" charset="0"/>
              </a:rPr>
              <a:t/>
            </a:r>
            <a:br>
              <a:rPr lang="en-US" sz="2400" dirty="0" smtClean="0">
                <a:solidFill>
                  <a:schemeClr val="tx1"/>
                </a:solidFill>
                <a:latin typeface="Roboto Thin" charset="0"/>
                <a:ea typeface="Roboto Thin" charset="0"/>
                <a:cs typeface="Roboto Thin" charset="0"/>
              </a:rPr>
            </a:br>
            <a:r>
              <a:rPr lang="en-US" sz="2400" dirty="0" smtClean="0">
                <a:solidFill>
                  <a:schemeClr val="tx1"/>
                </a:solidFill>
                <a:latin typeface="Roboto Thin" charset="0"/>
                <a:ea typeface="Roboto Thin" charset="0"/>
                <a:cs typeface="Roboto Thin" charset="0"/>
              </a:rPr>
              <a:t>friend </a:t>
            </a:r>
            <a:r>
              <a:rPr lang="en-US" sz="2400" dirty="0">
                <a:solidFill>
                  <a:schemeClr val="tx1"/>
                </a:solidFill>
                <a:latin typeface="Roboto Thin" charset="0"/>
                <a:ea typeface="Roboto Thin" charset="0"/>
                <a:cs typeface="Roboto Thin" charset="0"/>
              </a:rPr>
              <a:t>vs. </a:t>
            </a:r>
            <a:r>
              <a:rPr lang="en-US" sz="2400" dirty="0" smtClean="0">
                <a:solidFill>
                  <a:schemeClr val="tx1"/>
                </a:solidFill>
                <a:latin typeface="Roboto Thin" charset="0"/>
                <a:ea typeface="Roboto Thin" charset="0"/>
                <a:cs typeface="Roboto Thin" charset="0"/>
              </a:rPr>
              <a:t>enemy</a:t>
            </a:r>
            <a:endParaRPr lang="en-US" sz="2400" dirty="0">
              <a:solidFill>
                <a:schemeClr val="tx1"/>
              </a:solidFill>
              <a:latin typeface="Roboto Thin" charset="0"/>
              <a:ea typeface="Roboto Thin" charset="0"/>
              <a:cs typeface="Roboto Thin" charset="0"/>
            </a:endParaRPr>
          </a:p>
        </p:txBody>
      </p:sp>
      <p:sp>
        <p:nvSpPr>
          <p:cNvPr id="16" name="Rectangle 15"/>
          <p:cNvSpPr/>
          <p:nvPr/>
        </p:nvSpPr>
        <p:spPr>
          <a:xfrm>
            <a:off x="6400800" y="3588588"/>
            <a:ext cx="2764048" cy="105375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b="1" dirty="0">
                <a:solidFill>
                  <a:schemeClr val="tx1"/>
                </a:solidFill>
                <a:latin typeface="Roboto" charset="0"/>
                <a:ea typeface="Roboto" charset="0"/>
                <a:cs typeface="Roboto" charset="0"/>
              </a:rPr>
              <a:t>a</a:t>
            </a:r>
            <a:r>
              <a:rPr lang="en-US" sz="2400" b="1" dirty="0" smtClean="0">
                <a:solidFill>
                  <a:schemeClr val="tx1"/>
                </a:solidFill>
                <a:latin typeface="Roboto" charset="0"/>
                <a:ea typeface="Roboto" charset="0"/>
                <a:cs typeface="Roboto" charset="0"/>
              </a:rPr>
              <a:t>gonism</a:t>
            </a:r>
            <a:r>
              <a:rPr lang="en-US" sz="2400" dirty="0" smtClean="0">
                <a:solidFill>
                  <a:schemeClr val="tx1"/>
                </a:solidFill>
                <a:latin typeface="Roboto" charset="0"/>
                <a:ea typeface="Roboto" charset="0"/>
                <a:cs typeface="Roboto" charset="0"/>
              </a:rPr>
              <a:t> </a:t>
            </a:r>
            <a:br>
              <a:rPr lang="en-US" sz="2400" dirty="0" smtClean="0">
                <a:solidFill>
                  <a:schemeClr val="tx1"/>
                </a:solidFill>
                <a:latin typeface="Roboto" charset="0"/>
                <a:ea typeface="Roboto" charset="0"/>
                <a:cs typeface="Roboto" charset="0"/>
              </a:rPr>
            </a:br>
            <a:r>
              <a:rPr lang="en-US" sz="2400" dirty="0" smtClean="0">
                <a:solidFill>
                  <a:schemeClr val="tx1"/>
                </a:solidFill>
                <a:latin typeface="Roboto Thin" charset="0"/>
                <a:ea typeface="Roboto Thin" charset="0"/>
                <a:cs typeface="Roboto Thin" charset="0"/>
              </a:rPr>
              <a:t>acknowledge &amp; value opponent</a:t>
            </a:r>
            <a:br>
              <a:rPr lang="en-US" sz="2400" dirty="0" smtClean="0">
                <a:solidFill>
                  <a:schemeClr val="tx1"/>
                </a:solidFill>
                <a:latin typeface="Roboto Thin" charset="0"/>
                <a:ea typeface="Roboto Thin" charset="0"/>
                <a:cs typeface="Roboto Thin" charset="0"/>
              </a:rPr>
            </a:br>
            <a:endParaRPr lang="en-US" sz="2400" dirty="0" smtClean="0">
              <a:solidFill>
                <a:schemeClr val="tx1"/>
              </a:solidFill>
              <a:latin typeface="Roboto Thin" charset="0"/>
              <a:ea typeface="Roboto Thin" charset="0"/>
              <a:cs typeface="Roboto Thin" charset="0"/>
            </a:endParaRPr>
          </a:p>
          <a:p>
            <a:r>
              <a:rPr lang="en-US" sz="2400" dirty="0" smtClean="0">
                <a:solidFill>
                  <a:schemeClr val="tx1"/>
                </a:solidFill>
                <a:latin typeface="Roboto Thin" charset="0"/>
                <a:ea typeface="Roboto Thin" charset="0"/>
                <a:cs typeface="Roboto Thin" charset="0"/>
              </a:rPr>
              <a:t>adversary</a:t>
            </a:r>
            <a:br>
              <a:rPr lang="en-US" sz="2400" dirty="0" smtClean="0">
                <a:solidFill>
                  <a:schemeClr val="tx1"/>
                </a:solidFill>
                <a:latin typeface="Roboto Thin" charset="0"/>
                <a:ea typeface="Roboto Thin" charset="0"/>
                <a:cs typeface="Roboto Thin" charset="0"/>
              </a:rPr>
            </a:br>
            <a:endParaRPr lang="en-US" sz="2400" dirty="0" smtClean="0">
              <a:solidFill>
                <a:schemeClr val="tx1"/>
              </a:solidFill>
              <a:latin typeface="Roboto Thin" charset="0"/>
              <a:ea typeface="Roboto Thin" charset="0"/>
              <a:cs typeface="Roboto Thin" charset="0"/>
            </a:endParaRPr>
          </a:p>
          <a:p>
            <a:r>
              <a:rPr lang="en-US" sz="2400" dirty="0" smtClean="0">
                <a:solidFill>
                  <a:schemeClr val="tx1"/>
                </a:solidFill>
                <a:latin typeface="Roboto Thin" charset="0"/>
                <a:ea typeface="Roboto Thin" charset="0"/>
                <a:cs typeface="Roboto Thin" charset="0"/>
              </a:rPr>
              <a:t>acknowledge our </a:t>
            </a:r>
            <a:r>
              <a:rPr lang="en-US" sz="2400" dirty="0">
                <a:solidFill>
                  <a:schemeClr val="tx1"/>
                </a:solidFill>
                <a:latin typeface="Roboto Thin" charset="0"/>
                <a:ea typeface="Roboto Thin" charset="0"/>
                <a:cs typeface="Roboto Thin" charset="0"/>
              </a:rPr>
              <a:t>antagonist nature</a:t>
            </a:r>
          </a:p>
        </p:txBody>
      </p:sp>
    </p:spTree>
    <p:extLst>
      <p:ext uri="{BB962C8B-B14F-4D97-AF65-F5344CB8AC3E}">
        <p14:creationId xmlns:p14="http://schemas.microsoft.com/office/powerpoint/2010/main" val="1890409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92347" y="387445"/>
            <a:ext cx="11007306" cy="283883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i="1" dirty="0" smtClean="0">
                <a:solidFill>
                  <a:schemeClr val="tx1"/>
                </a:solidFill>
                <a:latin typeface="Roboto Medium" charset="0"/>
                <a:ea typeface="Roboto Medium" charset="0"/>
                <a:cs typeface="Roboto Medium" charset="0"/>
              </a:rPr>
              <a:t>agonism</a:t>
            </a:r>
            <a:endParaRPr lang="en-US" sz="4400" b="1" dirty="0">
              <a:solidFill>
                <a:schemeClr val="tx1"/>
              </a:solidFill>
              <a:latin typeface="Roboto Black" charset="0"/>
              <a:ea typeface="Roboto Black" charset="0"/>
              <a:cs typeface="Roboto Black" charset="0"/>
            </a:endParaRPr>
          </a:p>
        </p:txBody>
      </p:sp>
      <p:grpSp>
        <p:nvGrpSpPr>
          <p:cNvPr id="27" name="Group 26"/>
          <p:cNvGrpSpPr/>
          <p:nvPr/>
        </p:nvGrpSpPr>
        <p:grpSpPr>
          <a:xfrm>
            <a:off x="940283" y="3065426"/>
            <a:ext cx="2452777" cy="2144184"/>
            <a:chOff x="508959" y="3065426"/>
            <a:chExt cx="2452777" cy="2144184"/>
          </a:xfrm>
        </p:grpSpPr>
        <p:sp>
          <p:nvSpPr>
            <p:cNvPr id="6" name="Rectangle 5"/>
            <p:cNvSpPr/>
            <p:nvPr/>
          </p:nvSpPr>
          <p:spPr>
            <a:xfrm>
              <a:off x="508959" y="4155857"/>
              <a:ext cx="2452777" cy="105375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Roboto Light" charset="0"/>
                  <a:ea typeface="Roboto Light" charset="0"/>
                  <a:cs typeface="Roboto Light" charset="0"/>
                </a:rPr>
                <a:t>multiplicity of views &amp; values </a:t>
              </a:r>
              <a:endParaRPr lang="en-US" sz="2400" dirty="0">
                <a:solidFill>
                  <a:schemeClr val="tx1"/>
                </a:solidFill>
                <a:latin typeface="Roboto Light" charset="0"/>
                <a:ea typeface="Roboto Light" charset="0"/>
                <a:cs typeface="Roboto Light" charset="0"/>
              </a:endParaRPr>
            </a:p>
          </p:txBody>
        </p:sp>
        <p:cxnSp>
          <p:nvCxnSpPr>
            <p:cNvPr id="11" name="Straight Arrow Connector 10"/>
            <p:cNvCxnSpPr>
              <a:endCxn id="6" idx="0"/>
            </p:cNvCxnSpPr>
            <p:nvPr/>
          </p:nvCxnSpPr>
          <p:spPr>
            <a:xfrm>
              <a:off x="1735347" y="3065426"/>
              <a:ext cx="1" cy="1090431"/>
            </a:xfrm>
            <a:prstGeom prst="straightConnector1">
              <a:avLst/>
            </a:prstGeom>
            <a:ln>
              <a:solidFill>
                <a:srgbClr val="FC3DFF"/>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3557919" y="4818522"/>
            <a:ext cx="2452777" cy="105375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Roboto Light" charset="0"/>
                <a:ea typeface="Roboto Light" charset="0"/>
                <a:cs typeface="Roboto Light" charset="0"/>
              </a:rPr>
              <a:t>division &amp; antagonism is ineradicable </a:t>
            </a:r>
            <a:endParaRPr lang="en-US" sz="2400" dirty="0">
              <a:solidFill>
                <a:schemeClr val="tx1"/>
              </a:solidFill>
              <a:latin typeface="Roboto Light" charset="0"/>
              <a:ea typeface="Roboto Light" charset="0"/>
              <a:cs typeface="Roboto Light" charset="0"/>
            </a:endParaRPr>
          </a:p>
        </p:txBody>
      </p:sp>
      <p:cxnSp>
        <p:nvCxnSpPr>
          <p:cNvPr id="12" name="Straight Arrow Connector 11"/>
          <p:cNvCxnSpPr/>
          <p:nvPr/>
        </p:nvCxnSpPr>
        <p:spPr>
          <a:xfrm>
            <a:off x="4784308" y="3065426"/>
            <a:ext cx="0" cy="1666830"/>
          </a:xfrm>
          <a:prstGeom prst="straightConnector1">
            <a:avLst/>
          </a:prstGeom>
          <a:ln>
            <a:solidFill>
              <a:srgbClr val="FC3DFF"/>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6175555" y="3065426"/>
            <a:ext cx="2452777" cy="2558997"/>
            <a:chOff x="5920595" y="3065426"/>
            <a:chExt cx="2452777" cy="2558997"/>
          </a:xfrm>
        </p:grpSpPr>
        <p:sp>
          <p:nvSpPr>
            <p:cNvPr id="8" name="Rectangle 7"/>
            <p:cNvSpPr/>
            <p:nvPr/>
          </p:nvSpPr>
          <p:spPr>
            <a:xfrm>
              <a:off x="5920595" y="4795539"/>
              <a:ext cx="2452777" cy="82888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Roboto Light" charset="0"/>
                  <a:ea typeface="Roboto Light" charset="0"/>
                  <a:cs typeface="Roboto Light" charset="0"/>
                </a:rPr>
                <a:t>conflict defends pluralism</a:t>
              </a:r>
              <a:endParaRPr lang="en-US" sz="2400" dirty="0">
                <a:solidFill>
                  <a:schemeClr val="tx1"/>
                </a:solidFill>
                <a:latin typeface="Roboto Light" charset="0"/>
                <a:ea typeface="Roboto Light" charset="0"/>
                <a:cs typeface="Roboto Light" charset="0"/>
              </a:endParaRPr>
            </a:p>
          </p:txBody>
        </p:sp>
        <p:cxnSp>
          <p:nvCxnSpPr>
            <p:cNvPr id="15" name="Straight Arrow Connector 14"/>
            <p:cNvCxnSpPr/>
            <p:nvPr/>
          </p:nvCxnSpPr>
          <p:spPr>
            <a:xfrm>
              <a:off x="7123982" y="3065426"/>
              <a:ext cx="0" cy="1666830"/>
            </a:xfrm>
            <a:prstGeom prst="straightConnector1">
              <a:avLst/>
            </a:prstGeom>
            <a:ln>
              <a:solidFill>
                <a:srgbClr val="FC3DFF"/>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8793191" y="3065426"/>
            <a:ext cx="2452777" cy="1817711"/>
            <a:chOff x="8689673" y="3065426"/>
            <a:chExt cx="2452777" cy="1817711"/>
          </a:xfrm>
        </p:grpSpPr>
        <p:sp>
          <p:nvSpPr>
            <p:cNvPr id="9" name="Rectangle 8"/>
            <p:cNvSpPr/>
            <p:nvPr/>
          </p:nvSpPr>
          <p:spPr>
            <a:xfrm>
              <a:off x="8689673" y="3829384"/>
              <a:ext cx="2452777" cy="105375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Roboto Light" charset="0"/>
                  <a:ea typeface="Roboto Light" charset="0"/>
                  <a:cs typeface="Roboto Light" charset="0"/>
                </a:rPr>
                <a:t>doesn’t seek consensus </a:t>
              </a:r>
            </a:p>
          </p:txBody>
        </p:sp>
        <p:cxnSp>
          <p:nvCxnSpPr>
            <p:cNvPr id="19" name="Straight Arrow Connector 18"/>
            <p:cNvCxnSpPr>
              <a:endCxn id="9" idx="0"/>
            </p:cNvCxnSpPr>
            <p:nvPr/>
          </p:nvCxnSpPr>
          <p:spPr>
            <a:xfrm>
              <a:off x="9916061" y="3065426"/>
              <a:ext cx="0" cy="763958"/>
            </a:xfrm>
            <a:prstGeom prst="straightConnector1">
              <a:avLst/>
            </a:prstGeom>
            <a:ln>
              <a:solidFill>
                <a:srgbClr val="FC3DFF"/>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31867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rgbClr val="FC3DFF"/>
          </a:fgClr>
          <a:bgClr>
            <a:schemeClr val="bg1"/>
          </a:bgClr>
        </a:pattFill>
        <a:effectLst/>
      </p:bgPr>
    </p:bg>
    <p:spTree>
      <p:nvGrpSpPr>
        <p:cNvPr id="1" name=""/>
        <p:cNvGrpSpPr/>
        <p:nvPr/>
      </p:nvGrpSpPr>
      <p:grpSpPr>
        <a:xfrm>
          <a:off x="0" y="0"/>
          <a:ext cx="0" cy="0"/>
          <a:chOff x="0" y="0"/>
          <a:chExt cx="0" cy="0"/>
        </a:xfrm>
      </p:grpSpPr>
      <p:sp>
        <p:nvSpPr>
          <p:cNvPr id="10" name="TextBox 9"/>
          <p:cNvSpPr txBox="1"/>
          <p:nvPr/>
        </p:nvSpPr>
        <p:spPr>
          <a:xfrm>
            <a:off x="10414465" y="4143638"/>
            <a:ext cx="184731" cy="523220"/>
          </a:xfrm>
          <a:prstGeom prst="rect">
            <a:avLst/>
          </a:prstGeom>
          <a:noFill/>
        </p:spPr>
        <p:txBody>
          <a:bodyPr wrap="none" rtlCol="0">
            <a:spAutoFit/>
          </a:bodyPr>
          <a:lstStyle/>
          <a:p>
            <a:endParaRPr lang="en-US" sz="2800" b="1" dirty="0">
              <a:solidFill>
                <a:srgbClr val="FFFF00"/>
              </a:solidFill>
              <a:latin typeface="Roboto Black" charset="0"/>
              <a:ea typeface="Roboto Black" charset="0"/>
              <a:cs typeface="Roboto Black" charset="0"/>
            </a:endParaRPr>
          </a:p>
        </p:txBody>
      </p:sp>
      <p:sp>
        <p:nvSpPr>
          <p:cNvPr id="2" name="TextBox 1"/>
          <p:cNvSpPr txBox="1"/>
          <p:nvPr/>
        </p:nvSpPr>
        <p:spPr>
          <a:xfrm rot="20495647">
            <a:off x="1328585" y="194307"/>
            <a:ext cx="1160895" cy="1862048"/>
          </a:xfrm>
          <a:prstGeom prst="rect">
            <a:avLst/>
          </a:prstGeom>
          <a:noFill/>
        </p:spPr>
        <p:txBody>
          <a:bodyPr wrap="none" rtlCol="0">
            <a:spAutoFit/>
          </a:bodyPr>
          <a:lstStyle/>
          <a:p>
            <a:r>
              <a:rPr lang="en-US" sz="11500" b="1" dirty="0" smtClean="0">
                <a:solidFill>
                  <a:srgbClr val="FC3DFF"/>
                </a:solidFill>
                <a:latin typeface="Roboto Black" charset="0"/>
                <a:ea typeface="Roboto Black" charset="0"/>
                <a:cs typeface="Roboto Black" charset="0"/>
              </a:rPr>
              <a:t>A</a:t>
            </a:r>
            <a:endParaRPr lang="en-US" sz="11500" b="1" dirty="0">
              <a:solidFill>
                <a:srgbClr val="FC3DFF"/>
              </a:solidFill>
              <a:latin typeface="Roboto Black" charset="0"/>
              <a:ea typeface="Roboto Black" charset="0"/>
              <a:cs typeface="Roboto Black" charset="0"/>
            </a:endParaRPr>
          </a:p>
        </p:txBody>
      </p:sp>
      <p:sp>
        <p:nvSpPr>
          <p:cNvPr id="8" name="TextBox 7"/>
          <p:cNvSpPr txBox="1"/>
          <p:nvPr/>
        </p:nvSpPr>
        <p:spPr>
          <a:xfrm rot="518127">
            <a:off x="4319798" y="545497"/>
            <a:ext cx="1160895" cy="1862048"/>
          </a:xfrm>
          <a:prstGeom prst="rect">
            <a:avLst/>
          </a:prstGeom>
          <a:noFill/>
        </p:spPr>
        <p:txBody>
          <a:bodyPr wrap="none" rtlCol="0">
            <a:spAutoFit/>
          </a:bodyPr>
          <a:lstStyle/>
          <a:p>
            <a:r>
              <a:rPr lang="en-US" sz="11500" b="1" dirty="0" smtClean="0">
                <a:solidFill>
                  <a:srgbClr val="FC3DFF"/>
                </a:solidFill>
                <a:latin typeface="Roboto Black" charset="0"/>
                <a:ea typeface="Roboto Black" charset="0"/>
                <a:cs typeface="Roboto Black" charset="0"/>
              </a:rPr>
              <a:t>G</a:t>
            </a:r>
            <a:endParaRPr lang="en-US" sz="11500" b="1" dirty="0">
              <a:solidFill>
                <a:srgbClr val="FC3DFF"/>
              </a:solidFill>
              <a:latin typeface="Roboto Black" charset="0"/>
              <a:ea typeface="Roboto Black" charset="0"/>
              <a:cs typeface="Roboto Black" charset="0"/>
            </a:endParaRPr>
          </a:p>
        </p:txBody>
      </p:sp>
      <p:sp>
        <p:nvSpPr>
          <p:cNvPr id="11" name="TextBox 10"/>
          <p:cNvSpPr txBox="1"/>
          <p:nvPr/>
        </p:nvSpPr>
        <p:spPr>
          <a:xfrm rot="19735886">
            <a:off x="1377965" y="3920819"/>
            <a:ext cx="1225015" cy="1862048"/>
          </a:xfrm>
          <a:prstGeom prst="rect">
            <a:avLst/>
          </a:prstGeom>
          <a:noFill/>
        </p:spPr>
        <p:txBody>
          <a:bodyPr wrap="none" rtlCol="0">
            <a:spAutoFit/>
          </a:bodyPr>
          <a:lstStyle/>
          <a:p>
            <a:r>
              <a:rPr lang="en-US" sz="11500" b="1" dirty="0" smtClean="0">
                <a:solidFill>
                  <a:srgbClr val="FC3DFF"/>
                </a:solidFill>
                <a:latin typeface="Roboto Black" charset="0"/>
                <a:ea typeface="Roboto Black" charset="0"/>
                <a:cs typeface="Roboto Black" charset="0"/>
              </a:rPr>
              <a:t>N</a:t>
            </a:r>
            <a:endParaRPr lang="en-US" sz="11500" b="1" dirty="0">
              <a:solidFill>
                <a:srgbClr val="FC3DFF"/>
              </a:solidFill>
              <a:latin typeface="Roboto Black" charset="0"/>
              <a:ea typeface="Roboto Black" charset="0"/>
              <a:cs typeface="Roboto Black" charset="0"/>
            </a:endParaRPr>
          </a:p>
        </p:txBody>
      </p:sp>
      <p:sp>
        <p:nvSpPr>
          <p:cNvPr id="12" name="TextBox 11"/>
          <p:cNvSpPr txBox="1"/>
          <p:nvPr/>
        </p:nvSpPr>
        <p:spPr>
          <a:xfrm rot="1266083">
            <a:off x="5479969" y="4806364"/>
            <a:ext cx="623889" cy="1862048"/>
          </a:xfrm>
          <a:prstGeom prst="rect">
            <a:avLst/>
          </a:prstGeom>
          <a:noFill/>
        </p:spPr>
        <p:txBody>
          <a:bodyPr wrap="none" rtlCol="0">
            <a:spAutoFit/>
          </a:bodyPr>
          <a:lstStyle/>
          <a:p>
            <a:r>
              <a:rPr lang="en-US" sz="11500" b="1" dirty="0">
                <a:solidFill>
                  <a:srgbClr val="FC3DFF"/>
                </a:solidFill>
                <a:latin typeface="Roboto Black" charset="0"/>
                <a:ea typeface="Roboto Black" charset="0"/>
                <a:cs typeface="Roboto Black" charset="0"/>
              </a:rPr>
              <a:t>I</a:t>
            </a:r>
          </a:p>
        </p:txBody>
      </p:sp>
      <p:sp>
        <p:nvSpPr>
          <p:cNvPr id="13" name="TextBox 12"/>
          <p:cNvSpPr txBox="1"/>
          <p:nvPr/>
        </p:nvSpPr>
        <p:spPr>
          <a:xfrm rot="20148817">
            <a:off x="8412625" y="4403169"/>
            <a:ext cx="1116011" cy="1862048"/>
          </a:xfrm>
          <a:prstGeom prst="rect">
            <a:avLst/>
          </a:prstGeom>
          <a:noFill/>
        </p:spPr>
        <p:txBody>
          <a:bodyPr wrap="none" rtlCol="0">
            <a:spAutoFit/>
          </a:bodyPr>
          <a:lstStyle/>
          <a:p>
            <a:r>
              <a:rPr lang="en-US" sz="11500" b="1" dirty="0">
                <a:solidFill>
                  <a:srgbClr val="FC3DFF"/>
                </a:solidFill>
                <a:latin typeface="Roboto Black" charset="0"/>
                <a:ea typeface="Roboto Black" charset="0"/>
                <a:cs typeface="Roboto Black" charset="0"/>
              </a:rPr>
              <a:t>S</a:t>
            </a:r>
          </a:p>
        </p:txBody>
      </p:sp>
      <p:sp>
        <p:nvSpPr>
          <p:cNvPr id="15" name="TextBox 14"/>
          <p:cNvSpPr txBox="1"/>
          <p:nvPr/>
        </p:nvSpPr>
        <p:spPr>
          <a:xfrm rot="931426">
            <a:off x="9139430" y="4516925"/>
            <a:ext cx="1467068" cy="1862048"/>
          </a:xfrm>
          <a:prstGeom prst="rect">
            <a:avLst/>
          </a:prstGeom>
          <a:noFill/>
        </p:spPr>
        <p:txBody>
          <a:bodyPr wrap="none" rtlCol="0">
            <a:spAutoFit/>
          </a:bodyPr>
          <a:lstStyle/>
          <a:p>
            <a:r>
              <a:rPr lang="en-US" sz="11500" b="1" dirty="0">
                <a:solidFill>
                  <a:srgbClr val="FC3DFF"/>
                </a:solidFill>
                <a:latin typeface="Roboto Black" charset="0"/>
                <a:ea typeface="Roboto Black" charset="0"/>
                <a:cs typeface="Roboto Black" charset="0"/>
              </a:rPr>
              <a:t>M</a:t>
            </a:r>
          </a:p>
        </p:txBody>
      </p:sp>
      <p:sp>
        <p:nvSpPr>
          <p:cNvPr id="16" name="TextBox 15"/>
          <p:cNvSpPr txBox="1"/>
          <p:nvPr/>
        </p:nvSpPr>
        <p:spPr>
          <a:xfrm rot="1788522">
            <a:off x="9910352" y="822979"/>
            <a:ext cx="1192955" cy="1862048"/>
          </a:xfrm>
          <a:prstGeom prst="rect">
            <a:avLst/>
          </a:prstGeom>
          <a:noFill/>
        </p:spPr>
        <p:txBody>
          <a:bodyPr wrap="none" rtlCol="0">
            <a:spAutoFit/>
          </a:bodyPr>
          <a:lstStyle/>
          <a:p>
            <a:r>
              <a:rPr lang="en-US" sz="11500" b="1" dirty="0">
                <a:solidFill>
                  <a:srgbClr val="FC3DFF"/>
                </a:solidFill>
                <a:latin typeface="Roboto Black" charset="0"/>
                <a:ea typeface="Roboto Black" charset="0"/>
                <a:cs typeface="Roboto Black" charset="0"/>
              </a:rPr>
              <a:t>O</a:t>
            </a:r>
          </a:p>
        </p:txBody>
      </p:sp>
      <p:sp>
        <p:nvSpPr>
          <p:cNvPr id="14" name="TextBox 13"/>
          <p:cNvSpPr txBox="1"/>
          <p:nvPr/>
        </p:nvSpPr>
        <p:spPr>
          <a:xfrm>
            <a:off x="10414465" y="4143638"/>
            <a:ext cx="184731" cy="369332"/>
          </a:xfrm>
          <a:prstGeom prst="rect">
            <a:avLst/>
          </a:prstGeom>
          <a:noFill/>
        </p:spPr>
        <p:txBody>
          <a:bodyPr wrap="none" rtlCol="0">
            <a:spAutoFit/>
          </a:bodyPr>
          <a:lstStyle/>
          <a:p>
            <a:endParaRPr lang="en-US" dirty="0">
              <a:solidFill>
                <a:prstClr val="black"/>
              </a:solidFill>
            </a:endParaRPr>
          </a:p>
        </p:txBody>
      </p:sp>
      <p:sp>
        <p:nvSpPr>
          <p:cNvPr id="18" name="Rectangle 17"/>
          <p:cNvSpPr/>
          <p:nvPr/>
        </p:nvSpPr>
        <p:spPr>
          <a:xfrm>
            <a:off x="3237188" y="2072305"/>
            <a:ext cx="5927835" cy="2538248"/>
          </a:xfrm>
          <a:prstGeom prst="rect">
            <a:avLst/>
          </a:prstGeom>
          <a:solidFill>
            <a:schemeClr val="bg1"/>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5" name="Group 4"/>
          <p:cNvGrpSpPr/>
          <p:nvPr/>
        </p:nvGrpSpPr>
        <p:grpSpPr>
          <a:xfrm>
            <a:off x="3379317" y="2460838"/>
            <a:ext cx="5569524" cy="1761183"/>
            <a:chOff x="3379317" y="2436295"/>
            <a:chExt cx="5569524" cy="1761183"/>
          </a:xfrm>
        </p:grpSpPr>
        <p:sp>
          <p:nvSpPr>
            <p:cNvPr id="19" name="TextBox 18"/>
            <p:cNvSpPr txBox="1"/>
            <p:nvPr/>
          </p:nvSpPr>
          <p:spPr>
            <a:xfrm>
              <a:off x="3379317" y="2808171"/>
              <a:ext cx="795411" cy="923330"/>
            </a:xfrm>
            <a:prstGeom prst="rect">
              <a:avLst/>
            </a:prstGeom>
            <a:noFill/>
          </p:spPr>
          <p:txBody>
            <a:bodyPr wrap="none" rtlCol="0">
              <a:spAutoFit/>
            </a:bodyPr>
            <a:lstStyle/>
            <a:p>
              <a:r>
                <a:rPr lang="en-US" sz="5400" b="1" dirty="0">
                  <a:solidFill>
                    <a:prstClr val="black"/>
                  </a:solidFill>
                  <a:latin typeface="Roboto Black" charset="0"/>
                  <a:ea typeface="Roboto Black" charset="0"/>
                  <a:cs typeface="Roboto Black" charset="0"/>
                </a:rPr>
                <a:t>2</a:t>
              </a:r>
              <a:r>
                <a:rPr lang="en-US" sz="5400" b="1" dirty="0" smtClean="0">
                  <a:solidFill>
                    <a:prstClr val="black"/>
                  </a:solidFill>
                  <a:latin typeface="Roboto Black" charset="0"/>
                  <a:ea typeface="Roboto Black" charset="0"/>
                  <a:cs typeface="Roboto Black" charset="0"/>
                </a:rPr>
                <a:t>.</a:t>
              </a:r>
            </a:p>
          </p:txBody>
        </p:sp>
        <p:grpSp>
          <p:nvGrpSpPr>
            <p:cNvPr id="4" name="Group 3"/>
            <p:cNvGrpSpPr/>
            <p:nvPr/>
          </p:nvGrpSpPr>
          <p:grpSpPr>
            <a:xfrm>
              <a:off x="4437670" y="2436295"/>
              <a:ext cx="4511171" cy="1761183"/>
              <a:chOff x="4437670" y="2637015"/>
              <a:chExt cx="4511171" cy="1761183"/>
            </a:xfrm>
          </p:grpSpPr>
          <p:sp>
            <p:nvSpPr>
              <p:cNvPr id="23" name="TextBox 22"/>
              <p:cNvSpPr txBox="1"/>
              <p:nvPr/>
            </p:nvSpPr>
            <p:spPr>
              <a:xfrm>
                <a:off x="4437670" y="2637015"/>
                <a:ext cx="3435556" cy="646331"/>
              </a:xfrm>
              <a:prstGeom prst="rect">
                <a:avLst/>
              </a:prstGeom>
              <a:noFill/>
            </p:spPr>
            <p:txBody>
              <a:bodyPr wrap="none" rtlCol="0">
                <a:spAutoFit/>
              </a:bodyPr>
              <a:lstStyle/>
              <a:p>
                <a:r>
                  <a:rPr lang="en-US" sz="3600" dirty="0" smtClean="0">
                    <a:solidFill>
                      <a:prstClr val="black"/>
                    </a:solidFill>
                    <a:latin typeface="Roboto Thin" charset="0"/>
                    <a:ea typeface="Roboto Thin" charset="0"/>
                    <a:cs typeface="Roboto Thin" charset="0"/>
                  </a:rPr>
                  <a:t>what do current </a:t>
                </a:r>
              </a:p>
            </p:txBody>
          </p:sp>
          <p:sp>
            <p:nvSpPr>
              <p:cNvPr id="24" name="Rectangle 23"/>
              <p:cNvSpPr/>
              <p:nvPr/>
            </p:nvSpPr>
            <p:spPr>
              <a:xfrm>
                <a:off x="4437670" y="3055941"/>
                <a:ext cx="4511171" cy="923330"/>
              </a:xfrm>
              <a:prstGeom prst="rect">
                <a:avLst/>
              </a:prstGeom>
              <a:noFill/>
            </p:spPr>
            <p:txBody>
              <a:bodyPr wrap="none" rtlCol="0">
                <a:spAutoFit/>
              </a:bodyPr>
              <a:lstStyle/>
              <a:p>
                <a:r>
                  <a:rPr lang="en-US" sz="5400" b="1" dirty="0" smtClean="0">
                    <a:solidFill>
                      <a:prstClr val="black"/>
                    </a:solidFill>
                    <a:latin typeface="Roboto Black" charset="0"/>
                    <a:ea typeface="Roboto Black" charset="0"/>
                    <a:cs typeface="Roboto Black" charset="0"/>
                  </a:rPr>
                  <a:t>ALGORITHMS</a:t>
                </a:r>
                <a:endParaRPr lang="en-US" sz="5400" b="1" dirty="0">
                  <a:solidFill>
                    <a:prstClr val="black"/>
                  </a:solidFill>
                  <a:latin typeface="Roboto Black" charset="0"/>
                  <a:ea typeface="Roboto Black" charset="0"/>
                  <a:cs typeface="Roboto Black" charset="0"/>
                </a:endParaRPr>
              </a:p>
            </p:txBody>
          </p:sp>
          <p:sp>
            <p:nvSpPr>
              <p:cNvPr id="17" name="TextBox 16"/>
              <p:cNvSpPr txBox="1"/>
              <p:nvPr/>
            </p:nvSpPr>
            <p:spPr>
              <a:xfrm>
                <a:off x="4483327" y="3751867"/>
                <a:ext cx="1754006" cy="646331"/>
              </a:xfrm>
              <a:prstGeom prst="rect">
                <a:avLst/>
              </a:prstGeom>
              <a:noFill/>
            </p:spPr>
            <p:txBody>
              <a:bodyPr wrap="none" rtlCol="0">
                <a:spAutoFit/>
              </a:bodyPr>
              <a:lstStyle/>
              <a:p>
                <a:r>
                  <a:rPr lang="en-US" sz="3600" dirty="0">
                    <a:solidFill>
                      <a:prstClr val="black"/>
                    </a:solidFill>
                    <a:latin typeface="Roboto Thin" charset="0"/>
                    <a:ea typeface="Roboto Thin" charset="0"/>
                    <a:cs typeface="Roboto Thin" charset="0"/>
                  </a:rPr>
                  <a:t>l</a:t>
                </a:r>
                <a:r>
                  <a:rPr lang="en-US" sz="3600" dirty="0" smtClean="0">
                    <a:solidFill>
                      <a:prstClr val="black"/>
                    </a:solidFill>
                    <a:latin typeface="Roboto Thin" charset="0"/>
                    <a:ea typeface="Roboto Thin" charset="0"/>
                    <a:cs typeface="Roboto Thin" charset="0"/>
                  </a:rPr>
                  <a:t>ook like</a:t>
                </a:r>
              </a:p>
            </p:txBody>
          </p:sp>
        </p:grpSp>
      </p:grpSp>
    </p:spTree>
    <p:extLst>
      <p:ext uri="{BB962C8B-B14F-4D97-AF65-F5344CB8AC3E}">
        <p14:creationId xmlns:p14="http://schemas.microsoft.com/office/powerpoint/2010/main" val="98107248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1374</TotalTime>
  <Words>2956</Words>
  <Application>Microsoft Macintosh PowerPoint</Application>
  <PresentationFormat>Widescreen</PresentationFormat>
  <Paragraphs>317</Paragraphs>
  <Slides>24</Slides>
  <Notes>22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24</vt:i4>
      </vt:variant>
    </vt:vector>
  </HeadingPairs>
  <TitlesOfParts>
    <vt:vector size="37" baseType="lpstr">
      <vt:lpstr>Baskerville</vt:lpstr>
      <vt:lpstr>Baskerville Old Face</vt:lpstr>
      <vt:lpstr>Baskerville SemiBold</vt:lpstr>
      <vt:lpstr>Calibri</vt:lpstr>
      <vt:lpstr>Calibri Light</vt:lpstr>
      <vt:lpstr>Mangal</vt:lpstr>
      <vt:lpstr>Roboto</vt:lpstr>
      <vt:lpstr>Roboto Black</vt:lpstr>
      <vt:lpstr>Roboto Light</vt:lpstr>
      <vt:lpstr>Roboto Medium</vt:lpstr>
      <vt:lpstr>Roboto Thin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63</cp:revision>
  <dcterms:created xsi:type="dcterms:W3CDTF">2017-11-15T22:58:34Z</dcterms:created>
  <dcterms:modified xsi:type="dcterms:W3CDTF">2017-11-16T21:59:24Z</dcterms:modified>
</cp:coreProperties>
</file>